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13"/>
  </p:notesMasterIdLst>
  <p:handoutMasterIdLst>
    <p:handoutMasterId r:id="rId114"/>
  </p:handoutMasterIdLst>
  <p:sldIdLst>
    <p:sldId id="558" r:id="rId2"/>
    <p:sldId id="2346" r:id="rId3"/>
    <p:sldId id="2482" r:id="rId4"/>
    <p:sldId id="2490" r:id="rId5"/>
    <p:sldId id="2489" r:id="rId6"/>
    <p:sldId id="2349" r:id="rId7"/>
    <p:sldId id="2494" r:id="rId8"/>
    <p:sldId id="2491" r:id="rId9"/>
    <p:sldId id="2528" r:id="rId10"/>
    <p:sldId id="2527" r:id="rId11"/>
    <p:sldId id="2529" r:id="rId12"/>
    <p:sldId id="485" r:id="rId13"/>
    <p:sldId id="2497" r:id="rId14"/>
    <p:sldId id="2500" r:id="rId15"/>
    <p:sldId id="2501" r:id="rId16"/>
    <p:sldId id="2502" r:id="rId17"/>
    <p:sldId id="2503" r:id="rId18"/>
    <p:sldId id="2504" r:id="rId19"/>
    <p:sldId id="2505" r:id="rId20"/>
    <p:sldId id="2506" r:id="rId21"/>
    <p:sldId id="2507" r:id="rId22"/>
    <p:sldId id="2508" r:id="rId23"/>
    <p:sldId id="2488" r:id="rId24"/>
    <p:sldId id="2523" r:id="rId25"/>
    <p:sldId id="2524" r:id="rId26"/>
    <p:sldId id="2525" r:id="rId27"/>
    <p:sldId id="2526" r:id="rId28"/>
    <p:sldId id="2530" r:id="rId29"/>
    <p:sldId id="2481" r:id="rId30"/>
    <p:sldId id="2532" r:id="rId31"/>
    <p:sldId id="2531" r:id="rId32"/>
    <p:sldId id="2533" r:id="rId33"/>
    <p:sldId id="2534" r:id="rId34"/>
    <p:sldId id="2535" r:id="rId35"/>
    <p:sldId id="2540" r:id="rId36"/>
    <p:sldId id="2536" r:id="rId37"/>
    <p:sldId id="2537" r:id="rId38"/>
    <p:sldId id="2538" r:id="rId39"/>
    <p:sldId id="2539" r:id="rId40"/>
    <p:sldId id="2546" r:id="rId41"/>
    <p:sldId id="2547" r:id="rId42"/>
    <p:sldId id="2549" r:id="rId43"/>
    <p:sldId id="2495" r:id="rId44"/>
    <p:sldId id="2430" r:id="rId45"/>
    <p:sldId id="2517" r:id="rId46"/>
    <p:sldId id="2584" r:id="rId47"/>
    <p:sldId id="2518" r:id="rId48"/>
    <p:sldId id="2597" r:id="rId49"/>
    <p:sldId id="2598" r:id="rId50"/>
    <p:sldId id="2599" r:id="rId51"/>
    <p:sldId id="2600" r:id="rId52"/>
    <p:sldId id="2601" r:id="rId53"/>
    <p:sldId id="2602" r:id="rId54"/>
    <p:sldId id="2603" r:id="rId55"/>
    <p:sldId id="2519" r:id="rId56"/>
    <p:sldId id="2587" r:id="rId57"/>
    <p:sldId id="2520" r:id="rId58"/>
    <p:sldId id="2574" r:id="rId59"/>
    <p:sldId id="2575" r:id="rId60"/>
    <p:sldId id="2576" r:id="rId61"/>
    <p:sldId id="2521" r:id="rId62"/>
    <p:sldId id="2577" r:id="rId63"/>
    <p:sldId id="2522" r:id="rId64"/>
    <p:sldId id="2578" r:id="rId65"/>
    <p:sldId id="2580" r:id="rId66"/>
    <p:sldId id="2579" r:id="rId67"/>
    <p:sldId id="2581" r:id="rId68"/>
    <p:sldId id="2582" r:id="rId69"/>
    <p:sldId id="2583" r:id="rId70"/>
    <p:sldId id="2496" r:id="rId71"/>
    <p:sldId id="2492" r:id="rId72"/>
    <p:sldId id="2510" r:id="rId73"/>
    <p:sldId id="2509" r:id="rId74"/>
    <p:sldId id="2511" r:id="rId75"/>
    <p:sldId id="2588" r:id="rId76"/>
    <p:sldId id="2589" r:id="rId77"/>
    <p:sldId id="2512" r:id="rId78"/>
    <p:sldId id="2513" r:id="rId79"/>
    <p:sldId id="2596" r:id="rId80"/>
    <p:sldId id="2514" r:id="rId81"/>
    <p:sldId id="2586" r:id="rId82"/>
    <p:sldId id="2515" r:id="rId83"/>
    <p:sldId id="2493" r:id="rId84"/>
    <p:sldId id="2516" r:id="rId85"/>
    <p:sldId id="2141" r:id="rId86"/>
    <p:sldId id="2143" r:id="rId87"/>
    <p:sldId id="662" r:id="rId88"/>
    <p:sldId id="534" r:id="rId89"/>
    <p:sldId id="535" r:id="rId90"/>
    <p:sldId id="663" r:id="rId91"/>
    <p:sldId id="2559" r:id="rId92"/>
    <p:sldId id="2560" r:id="rId93"/>
    <p:sldId id="2561" r:id="rId94"/>
    <p:sldId id="2562" r:id="rId95"/>
    <p:sldId id="2563" r:id="rId96"/>
    <p:sldId id="2564" r:id="rId97"/>
    <p:sldId id="2565" r:id="rId98"/>
    <p:sldId id="2566" r:id="rId99"/>
    <p:sldId id="2567" r:id="rId100"/>
    <p:sldId id="2568" r:id="rId101"/>
    <p:sldId id="2569" r:id="rId102"/>
    <p:sldId id="2570" r:id="rId103"/>
    <p:sldId id="2571" r:id="rId104"/>
    <p:sldId id="2572" r:id="rId105"/>
    <p:sldId id="2573" r:id="rId106"/>
    <p:sldId id="2590" r:id="rId107"/>
    <p:sldId id="2591" r:id="rId108"/>
    <p:sldId id="2592" r:id="rId109"/>
    <p:sldId id="2593" r:id="rId110"/>
    <p:sldId id="2594" r:id="rId111"/>
    <p:sldId id="2595"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346"/>
            <p14:sldId id="2482"/>
            <p14:sldId id="2490"/>
            <p14:sldId id="2489"/>
            <p14:sldId id="2349"/>
          </p14:sldIdLst>
        </p14:section>
        <p14:section name="SPEED DRILL" id="{0395FB19-E43C-4A16-8DB2-59D3357A6056}">
          <p14:sldIdLst>
            <p14:sldId id="2494"/>
            <p14:sldId id="2491"/>
            <p14:sldId id="2528"/>
            <p14:sldId id="2527"/>
            <p14:sldId id="2529"/>
            <p14:sldId id="485"/>
            <p14:sldId id="2497"/>
            <p14:sldId id="2500"/>
            <p14:sldId id="2501"/>
            <p14:sldId id="2502"/>
            <p14:sldId id="2503"/>
            <p14:sldId id="2504"/>
            <p14:sldId id="2505"/>
            <p14:sldId id="2506"/>
            <p14:sldId id="2507"/>
            <p14:sldId id="2508"/>
            <p14:sldId id="2488"/>
            <p14:sldId id="2523"/>
            <p14:sldId id="2524"/>
            <p14:sldId id="2525"/>
            <p14:sldId id="2526"/>
            <p14:sldId id="2530"/>
            <p14:sldId id="2481"/>
            <p14:sldId id="2532"/>
            <p14:sldId id="2531"/>
            <p14:sldId id="2533"/>
            <p14:sldId id="2534"/>
            <p14:sldId id="2535"/>
            <p14:sldId id="2540"/>
            <p14:sldId id="2536"/>
            <p14:sldId id="2537"/>
            <p14:sldId id="2538"/>
            <p14:sldId id="2539"/>
            <p14:sldId id="2546"/>
            <p14:sldId id="2547"/>
            <p14:sldId id="2549"/>
          </p14:sldIdLst>
        </p14:section>
        <p14:section name="BREAKING PASSWORDS" id="{21CFCDC3-C0B9-455D-A009-52197B001513}">
          <p14:sldIdLst>
            <p14:sldId id="2495"/>
            <p14:sldId id="2430"/>
            <p14:sldId id="2517"/>
            <p14:sldId id="2584"/>
            <p14:sldId id="2518"/>
            <p14:sldId id="2597"/>
            <p14:sldId id="2598"/>
            <p14:sldId id="2599"/>
            <p14:sldId id="2600"/>
            <p14:sldId id="2601"/>
            <p14:sldId id="2602"/>
            <p14:sldId id="2603"/>
            <p14:sldId id="2519"/>
            <p14:sldId id="2587"/>
            <p14:sldId id="2520"/>
            <p14:sldId id="2574"/>
            <p14:sldId id="2575"/>
            <p14:sldId id="2576"/>
            <p14:sldId id="2521"/>
            <p14:sldId id="2577"/>
            <p14:sldId id="2522"/>
            <p14:sldId id="2578"/>
            <p14:sldId id="2580"/>
            <p14:sldId id="2579"/>
            <p14:sldId id="2581"/>
            <p14:sldId id="2582"/>
            <p14:sldId id="2583"/>
          </p14:sldIdLst>
        </p14:section>
        <p14:section name="Additional Concepts" id="{E5B07BE4-7C6E-44A3-A267-0B2FEED1BC7E}">
          <p14:sldIdLst>
            <p14:sldId id="2496"/>
            <p14:sldId id="2492"/>
            <p14:sldId id="2510"/>
            <p14:sldId id="2509"/>
            <p14:sldId id="2511"/>
            <p14:sldId id="2588"/>
            <p14:sldId id="2589"/>
            <p14:sldId id="2512"/>
            <p14:sldId id="2513"/>
            <p14:sldId id="2596"/>
            <p14:sldId id="2514"/>
            <p14:sldId id="2586"/>
            <p14:sldId id="2515"/>
            <p14:sldId id="2493"/>
            <p14:sldId id="2516"/>
          </p14:sldIdLst>
        </p14:section>
        <p14:section name="Session Wrap" id="{A6BDB7F8-75BE-4397-AFEA-B392E4D5B929}">
          <p14:sldIdLst>
            <p14:sldId id="2141"/>
            <p14:sldId id="2143"/>
            <p14:sldId id="662"/>
            <p14:sldId id="534"/>
            <p14:sldId id="535"/>
          </p14:sldIdLst>
        </p14:section>
        <p14:section name="Additional Materials" id="{959CFC72-D76C-40F8-9BAE-694F716F0A28}">
          <p14:sldIdLst>
            <p14:sldId id="663"/>
            <p14:sldId id="2559"/>
            <p14:sldId id="2560"/>
            <p14:sldId id="2561"/>
            <p14:sldId id="2562"/>
            <p14:sldId id="2563"/>
            <p14:sldId id="2564"/>
            <p14:sldId id="2565"/>
            <p14:sldId id="2566"/>
            <p14:sldId id="2567"/>
            <p14:sldId id="2568"/>
            <p14:sldId id="2569"/>
            <p14:sldId id="2570"/>
            <p14:sldId id="2571"/>
            <p14:sldId id="2572"/>
            <p14:sldId id="2573"/>
            <p14:sldId id="2590"/>
            <p14:sldId id="2591"/>
            <p14:sldId id="2592"/>
            <p14:sldId id="2593"/>
            <p14:sldId id="2594"/>
            <p14:sldId id="25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7" autoAdjust="0"/>
    <p:restoredTop sz="81566" autoAdjust="0"/>
  </p:normalViewPr>
  <p:slideViewPr>
    <p:cSldViewPr snapToObjects="1">
      <p:cViewPr varScale="1">
        <p:scale>
          <a:sx n="73" d="100"/>
          <a:sy n="73" d="100"/>
        </p:scale>
        <p:origin x="533" y="58"/>
      </p:cViewPr>
      <p:guideLst>
        <p:guide orient="horz" pos="2160"/>
        <p:guide pos="2880"/>
      </p:guideLst>
    </p:cSldViewPr>
  </p:slideViewPr>
  <p:outlineViewPr>
    <p:cViewPr>
      <p:scale>
        <a:sx n="33" d="100"/>
        <a:sy n="33" d="100"/>
      </p:scale>
      <p:origin x="58" y="101794"/>
    </p:cViewPr>
  </p:outlineViewPr>
  <p:notesTextViewPr>
    <p:cViewPr>
      <p:scale>
        <a:sx n="100" d="100"/>
        <a:sy n="100" d="100"/>
      </p:scale>
      <p:origin x="0" y="0"/>
    </p:cViewPr>
  </p:notesTextViewPr>
  <p:sorterViewPr>
    <p:cViewPr>
      <p:scale>
        <a:sx n="75" d="100"/>
        <a:sy n="75" d="100"/>
      </p:scale>
      <p:origin x="0" y="-7886"/>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6/21/2016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06-13T22:34:26.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10790 16224,'0'0,"0"-50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6/21/2016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theregister.co.uk/Author/2823"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cansecwest.com/speakers.htm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alphr.com/blogs/2011/06/01/how-a-cheap-graphics-card-could-crack-your-password-in-under-a-second/"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dirty="0" smtClean="0">
                <a:solidFill>
                  <a:schemeClr val="tx1"/>
                </a:solidFill>
                <a:effectLst/>
                <a:latin typeface="+mn-lt"/>
                <a:ea typeface="+mn-ea"/>
                <a:cs typeface="+mn-cs"/>
              </a:rPr>
              <a:t>19 Mar 2015 at 01:31, </a:t>
            </a:r>
            <a:r>
              <a:rPr lang="en-US" sz="1200" b="0" i="0" u="none" strike="noStrike" kern="1200" dirty="0" smtClean="0">
                <a:solidFill>
                  <a:schemeClr val="tx1"/>
                </a:solidFill>
                <a:effectLst/>
                <a:latin typeface="+mn-lt"/>
                <a:ea typeface="+mn-ea"/>
                <a:cs typeface="+mn-cs"/>
                <a:hlinkClick r:id="rId3" tooltip="Read more by this author"/>
              </a:rPr>
              <a:t>Darren Pauli</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http://www.theregister.co.uk/2015/03/19/cansecwest_talk_bioses_hack/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Millions of flawed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can be infected using simple two-minute attacks that don't require technical skills and require only access to a PC to execute.</a:t>
            </a:r>
          </a:p>
          <a:p>
            <a:r>
              <a:rPr lang="en-US" sz="1200" b="0" i="0" kern="1200" dirty="0" smtClean="0">
                <a:solidFill>
                  <a:schemeClr val="tx1"/>
                </a:solidFill>
                <a:effectLst/>
                <a:latin typeface="+mn-lt"/>
                <a:ea typeface="+mn-ea"/>
                <a:cs typeface="+mn-cs"/>
              </a:rPr>
              <a:t>Basic </a:t>
            </a:r>
            <a:r>
              <a:rPr lang="en-US" sz="1200" b="0" i="0" kern="1200" dirty="0" err="1" smtClean="0">
                <a:solidFill>
                  <a:schemeClr val="tx1"/>
                </a:solidFill>
                <a:effectLst/>
                <a:latin typeface="+mn-lt"/>
                <a:ea typeface="+mn-ea"/>
                <a:cs typeface="+mn-cs"/>
              </a:rPr>
              <a:t>Input/Output</a:t>
            </a:r>
            <a:r>
              <a:rPr lang="en-US" sz="1200" b="0" i="0" kern="1200" dirty="0" smtClean="0">
                <a:solidFill>
                  <a:schemeClr val="tx1"/>
                </a:solidFill>
                <a:effectLst/>
                <a:latin typeface="+mn-lt"/>
                <a:ea typeface="+mn-ea"/>
                <a:cs typeface="+mn-cs"/>
              </a:rPr>
              <a:t> Systems (BIOS) have been the target of much hacking research in recent years since low-level p0wnage can grant attackers the highest privileges, persistence and stealth.</a:t>
            </a:r>
          </a:p>
          <a:p>
            <a:r>
              <a:rPr lang="en-US" sz="1200" b="0" i="0" kern="1200" dirty="0" err="1" smtClean="0">
                <a:solidFill>
                  <a:schemeClr val="tx1"/>
                </a:solidFill>
                <a:effectLst/>
                <a:latin typeface="+mn-lt"/>
                <a:ea typeface="+mn-ea"/>
                <a:cs typeface="+mn-cs"/>
              </a:rPr>
              <a:t>LegbaCore</a:t>
            </a:r>
            <a:r>
              <a:rPr lang="en-US" sz="1200" b="0" i="0" kern="1200" dirty="0" smtClean="0">
                <a:solidFill>
                  <a:schemeClr val="tx1"/>
                </a:solidFill>
                <a:effectLst/>
                <a:latin typeface="+mn-lt"/>
                <a:ea typeface="+mn-ea"/>
                <a:cs typeface="+mn-cs"/>
              </a:rPr>
              <a:t> researchers </a:t>
            </a:r>
            <a:r>
              <a:rPr lang="en-US" sz="1200" b="0" i="0" kern="1200" dirty="0" err="1" smtClean="0">
                <a:solidFill>
                  <a:schemeClr val="tx1"/>
                </a:solidFill>
                <a:effectLst/>
                <a:latin typeface="+mn-lt"/>
                <a:ea typeface="+mn-ea"/>
                <a:cs typeface="+mn-cs"/>
              </a:rPr>
              <a:t>Xeno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and Corey </a:t>
            </a:r>
            <a:r>
              <a:rPr lang="en-US" sz="1200" b="0" i="0" kern="1200" dirty="0" err="1" smtClean="0">
                <a:solidFill>
                  <a:schemeClr val="tx1"/>
                </a:solidFill>
                <a:effectLst/>
                <a:latin typeface="+mn-lt"/>
                <a:ea typeface="+mn-ea"/>
                <a:cs typeface="+mn-cs"/>
              </a:rPr>
              <a:t>Kallenberg</a:t>
            </a:r>
            <a:r>
              <a:rPr lang="en-US" sz="1200" b="0" i="0" kern="1200" dirty="0" smtClean="0">
                <a:solidFill>
                  <a:schemeClr val="tx1"/>
                </a:solidFill>
                <a:effectLst/>
                <a:latin typeface="+mn-lt"/>
                <a:ea typeface="+mn-ea"/>
                <a:cs typeface="+mn-cs"/>
              </a:rPr>
              <a:t> revealed the threat to </a:t>
            </a:r>
            <a:r>
              <a:rPr lang="en-US" sz="1200" b="0" i="1" kern="1200" dirty="0" smtClean="0">
                <a:solidFill>
                  <a:schemeClr val="tx1"/>
                </a:solidFill>
                <a:effectLst/>
                <a:latin typeface="+mn-lt"/>
                <a:ea typeface="+mn-ea"/>
                <a:cs typeface="+mn-cs"/>
              </a:rPr>
              <a:t>El </a:t>
            </a:r>
            <a:r>
              <a:rPr lang="en-US" sz="1200" b="0" i="1" kern="1200" dirty="0" err="1" smtClean="0">
                <a:solidFill>
                  <a:schemeClr val="tx1"/>
                </a:solidFill>
                <a:effectLst/>
                <a:latin typeface="+mn-lt"/>
                <a:ea typeface="+mn-ea"/>
                <a:cs typeface="+mn-cs"/>
              </a:rPr>
              <a:t>Reg</a:t>
            </a:r>
            <a:r>
              <a:rPr lang="en-US" sz="1200" b="0" i="0" kern="1200" dirty="0" smtClean="0">
                <a:solidFill>
                  <a:schemeClr val="tx1"/>
                </a:solidFill>
                <a:effectLst/>
                <a:latin typeface="+mn-lt"/>
                <a:ea typeface="+mn-ea"/>
                <a:cs typeface="+mn-cs"/>
              </a:rPr>
              <a:t> ahead of a presentation </a:t>
            </a:r>
            <a:r>
              <a:rPr lang="en-US" sz="1200" b="0" i="1" u="none" strike="noStrike" kern="1200" dirty="0" smtClean="0">
                <a:solidFill>
                  <a:schemeClr val="tx1"/>
                </a:solidFill>
                <a:effectLst/>
                <a:latin typeface="+mn-lt"/>
                <a:ea typeface="+mn-ea"/>
                <a:cs typeface="+mn-cs"/>
                <a:hlinkClick r:id="rId4"/>
              </a:rPr>
              <a:t>How Many Million </a:t>
            </a:r>
            <a:r>
              <a:rPr lang="en-US" sz="1200" b="0" i="1" u="none" strike="noStrike" kern="1200" dirty="0" err="1" smtClean="0">
                <a:solidFill>
                  <a:schemeClr val="tx1"/>
                </a:solidFill>
                <a:effectLst/>
                <a:latin typeface="+mn-lt"/>
                <a:ea typeface="+mn-ea"/>
                <a:cs typeface="+mn-cs"/>
                <a:hlinkClick r:id="rId4"/>
              </a:rPr>
              <a:t>BIOSes</a:t>
            </a:r>
            <a:r>
              <a:rPr lang="en-US" sz="1200" b="0" i="1" u="none" strike="noStrike" kern="1200" dirty="0" smtClean="0">
                <a:solidFill>
                  <a:schemeClr val="tx1"/>
                </a:solidFill>
                <a:effectLst/>
                <a:latin typeface="+mn-lt"/>
                <a:ea typeface="+mn-ea"/>
                <a:cs typeface="+mn-cs"/>
                <a:hlinkClick r:id="rId4"/>
              </a:rPr>
              <a:t> Would You Like to Infect?</a:t>
            </a:r>
            <a:r>
              <a:rPr lang="en-US" sz="1200" b="0" i="0" kern="1200" dirty="0" smtClean="0">
                <a:solidFill>
                  <a:schemeClr val="tx1"/>
                </a:solidFill>
                <a:effectLst/>
                <a:latin typeface="+mn-lt"/>
                <a:ea typeface="+mn-ea"/>
                <a:cs typeface="+mn-cs"/>
              </a:rPr>
              <a:t> at </a:t>
            </a:r>
            <a:r>
              <a:rPr lang="en-US" sz="1200" b="0" i="0" kern="1200" dirty="0" err="1" smtClean="0">
                <a:solidFill>
                  <a:schemeClr val="tx1"/>
                </a:solidFill>
                <a:effectLst/>
                <a:latin typeface="+mn-lt"/>
                <a:ea typeface="+mn-ea"/>
                <a:cs typeface="+mn-cs"/>
              </a:rPr>
              <a:t>CanSecWest</a:t>
            </a:r>
            <a:r>
              <a:rPr lang="en-US" sz="1200" b="0" i="0" kern="1200" dirty="0" smtClean="0">
                <a:solidFill>
                  <a:schemeClr val="tx1"/>
                </a:solidFill>
                <a:effectLst/>
                <a:latin typeface="+mn-lt"/>
                <a:ea typeface="+mn-ea"/>
                <a:cs typeface="+mn-cs"/>
              </a:rPr>
              <a:t> tomorrow.</a:t>
            </a:r>
          </a:p>
          <a:p>
            <a:r>
              <a:rPr lang="en-US" sz="1200" b="0" i="0" kern="1200" dirty="0" smtClean="0">
                <a:solidFill>
                  <a:schemeClr val="tx1"/>
                </a:solidFill>
                <a:effectLst/>
                <a:latin typeface="+mn-lt"/>
                <a:ea typeface="+mn-ea"/>
                <a:cs typeface="+mn-cs"/>
              </a:rPr>
              <a:t>"Because almost no one patches their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almost every BIOS in the wild is affected by at least one vulnerability, and can be infected,"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a:t>
            </a:r>
          </a:p>
          <a:p>
            <a:r>
              <a:rPr lang="en-US" sz="1200" b="0" i="0" kern="1200" dirty="0" smtClean="0">
                <a:solidFill>
                  <a:schemeClr val="tx1"/>
                </a:solidFill>
                <a:effectLst/>
                <a:latin typeface="+mn-lt"/>
                <a:ea typeface="+mn-ea"/>
                <a:cs typeface="+mn-cs"/>
              </a:rPr>
              <a:t>"The high amount of code reuse across UEFI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means that BIOS infection can be automatic and reliable.</a:t>
            </a:r>
          </a:p>
          <a:p>
            <a:r>
              <a:rPr lang="en-US" sz="1200" b="0" i="0" kern="1200" dirty="0" smtClean="0">
                <a:solidFill>
                  <a:schemeClr val="tx1"/>
                </a:solidFill>
                <a:effectLst/>
                <a:latin typeface="+mn-lt"/>
                <a:ea typeface="+mn-ea"/>
                <a:cs typeface="+mn-cs"/>
              </a:rPr>
              <a:t>"The point is less about how vendors don't fix the problems, and more how the vendors' fixes are going un-applied by users, corporations, and governments."</a:t>
            </a:r>
          </a:p>
          <a:p>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Kallenberg's</a:t>
            </a:r>
            <a:r>
              <a:rPr lang="en-US" sz="1200" b="0" i="0" kern="1200" dirty="0" smtClean="0">
                <a:solidFill>
                  <a:schemeClr val="tx1"/>
                </a:solidFill>
                <a:effectLst/>
                <a:latin typeface="+mn-lt"/>
                <a:ea typeface="+mn-ea"/>
                <a:cs typeface="+mn-cs"/>
              </a:rPr>
              <a:t> talk aims to both highlight the dangers and capabilities of BIOS attacks and the need for system administrators to apply vendor patches, something which they say is not being done.</a:t>
            </a:r>
          </a:p>
          <a:p>
            <a:r>
              <a:rPr lang="en-US" sz="1200" b="0" i="0" kern="1200" dirty="0" smtClean="0">
                <a:solidFill>
                  <a:schemeClr val="tx1"/>
                </a:solidFill>
                <a:effectLst/>
                <a:latin typeface="+mn-lt"/>
                <a:ea typeface="+mn-ea"/>
                <a:cs typeface="+mn-cs"/>
              </a:rPr>
              <a:t>They will demonstrate attacks against BIOS on Gigabyte, Acer, MSI, HP, and Asus, using the </a:t>
            </a:r>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implant running the privacy-focused Tails platform to siphon GPG keys from memory to a flash chip.</a:t>
            </a:r>
          </a:p>
          <a:p>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according to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reveals the naïveté of claims that Tails and other live operating systems can protect users from dedicated or nation-state attackers.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attack would take an unskilled attacker such as a maid or border guard two minutes of physical access to a target laptop.</a:t>
            </a:r>
          </a:p>
          <a:p>
            <a:r>
              <a:rPr lang="en-US" sz="1200" b="0" i="0" kern="1200" dirty="0" smtClean="0">
                <a:solidFill>
                  <a:schemeClr val="tx1"/>
                </a:solidFill>
                <a:effectLst/>
                <a:latin typeface="+mn-lt"/>
                <a:ea typeface="+mn-ea"/>
                <a:cs typeface="+mn-cs"/>
              </a:rPr>
              <a:t>"Then we'll boot up the infected HP system and show how </a:t>
            </a:r>
            <a:r>
              <a:rPr lang="en-US" sz="1200" b="0" i="0" kern="1200" dirty="0" err="1" smtClean="0">
                <a:solidFill>
                  <a:schemeClr val="tx1"/>
                </a:solidFill>
                <a:effectLst/>
                <a:latin typeface="+mn-lt"/>
                <a:ea typeface="+mn-ea"/>
                <a:cs typeface="+mn-cs"/>
              </a:rPr>
              <a:t>LightEater</a:t>
            </a:r>
            <a:r>
              <a:rPr lang="en-US" sz="1200" b="0" i="0" kern="1200" dirty="0" smtClean="0">
                <a:solidFill>
                  <a:schemeClr val="tx1"/>
                </a:solidFill>
                <a:effectLst/>
                <a:latin typeface="+mn-lt"/>
                <a:ea typeface="+mn-ea"/>
                <a:cs typeface="+mn-cs"/>
              </a:rPr>
              <a:t> can use the Intel Serial Over LAN technology to </a:t>
            </a:r>
            <a:r>
              <a:rPr lang="en-US" sz="1200" b="0" i="0" kern="1200" dirty="0" err="1" smtClean="0">
                <a:solidFill>
                  <a:schemeClr val="tx1"/>
                </a:solidFill>
                <a:effectLst/>
                <a:latin typeface="+mn-lt"/>
                <a:ea typeface="+mn-ea"/>
                <a:cs typeface="+mn-cs"/>
              </a:rPr>
              <a:t>exfiltrate</a:t>
            </a:r>
            <a:r>
              <a:rPr lang="en-US" sz="1200" b="0" i="0" kern="1200" dirty="0" smtClean="0">
                <a:solidFill>
                  <a:schemeClr val="tx1"/>
                </a:solidFill>
                <a:effectLst/>
                <a:latin typeface="+mn-lt"/>
                <a:ea typeface="+mn-ea"/>
                <a:cs typeface="+mn-cs"/>
              </a:rPr>
              <a:t> data from SMM (System Management Mode), without needing a NIC-specific driver. And we'll show the uber1337 'rot13' encryption which will blind network defenders to what the SMM attacker is </a:t>
            </a:r>
            <a:r>
              <a:rPr lang="en-US" sz="1200" b="0" i="0" kern="1200" dirty="0" err="1" smtClean="0">
                <a:solidFill>
                  <a:schemeClr val="tx1"/>
                </a:solidFill>
                <a:effectLst/>
                <a:latin typeface="+mn-lt"/>
                <a:ea typeface="+mn-ea"/>
                <a:cs typeface="+mn-cs"/>
              </a:rPr>
              <a:t>exfiltrating</a:t>
            </a:r>
            <a:r>
              <a:rPr lang="en-US" sz="1200" b="0" i="0" kern="1200" dirty="0" smtClean="0">
                <a:solidFill>
                  <a:schemeClr val="tx1"/>
                </a:solidFill>
                <a:effectLst/>
                <a:latin typeface="+mn-lt"/>
                <a:ea typeface="+mn-ea"/>
                <a:cs typeface="+mn-cs"/>
              </a:rPr>
              <a:t>," he says.</a:t>
            </a:r>
          </a:p>
          <a:p>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 misconfigured BIOS access controls present more of a threat than vulnerabilities such as exploitable buffer overflows.</a:t>
            </a:r>
          </a:p>
          <a:p>
            <a:r>
              <a:rPr lang="en-US" sz="1200" b="0" i="0" kern="1200" dirty="0" smtClean="0">
                <a:solidFill>
                  <a:schemeClr val="tx1"/>
                </a:solidFill>
                <a:effectLst/>
                <a:latin typeface="+mn-lt"/>
                <a:ea typeface="+mn-ea"/>
                <a:cs typeface="+mn-cs"/>
              </a:rPr>
              <a:t>Those flaws are homogeneous. Using tiny signatures built from 10 machines the pair found the code hooks attackers need to build reliable SMM implants across thousands of BIOS images.</a:t>
            </a:r>
          </a:p>
          <a:p>
            <a:r>
              <a:rPr lang="en-US" sz="1200" b="0" i="0" kern="1200" dirty="0" smtClean="0">
                <a:solidFill>
                  <a:schemeClr val="tx1"/>
                </a:solidFill>
                <a:effectLst/>
                <a:latin typeface="+mn-lt"/>
                <a:ea typeface="+mn-ea"/>
                <a:cs typeface="+mn-cs"/>
              </a:rPr>
              <a:t>"This shows empirically that attackers wouldn't have to reverse engineer each BIOS model or revision. Simple pattern matching can make it so that tools can just assemble BIOS implants for any model on demand,"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 adding he expects that attackers already know this.</a:t>
            </a:r>
          </a:p>
          <a:p>
            <a:r>
              <a:rPr lang="en-US" sz="1200" b="0" i="0" kern="1200" dirty="0" smtClean="0">
                <a:solidFill>
                  <a:schemeClr val="tx1"/>
                </a:solidFill>
                <a:effectLst/>
                <a:latin typeface="+mn-lt"/>
                <a:ea typeface="+mn-ea"/>
                <a:cs typeface="+mn-cs"/>
              </a:rPr>
              <a:t>The need for better BIOS security is "starting to sink in" with top vendors (Lenovo, Dell and HP) moving to squash flaws in their gear. ASUS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 a good example of those which had not patched or acknowledged BIOS flaws.</a:t>
            </a:r>
          </a:p>
          <a:p>
            <a:r>
              <a:rPr lang="en-US" sz="1200" b="0" i="0" kern="1200" dirty="0" smtClean="0">
                <a:solidFill>
                  <a:schemeClr val="tx1"/>
                </a:solidFill>
                <a:effectLst/>
                <a:latin typeface="+mn-lt"/>
                <a:ea typeface="+mn-ea"/>
                <a:cs typeface="+mn-cs"/>
              </a:rPr>
              <a:t>Some </a:t>
            </a:r>
            <a:r>
              <a:rPr lang="en-US" sz="1200" b="0" i="0" kern="1200" dirty="0" err="1" smtClean="0">
                <a:solidFill>
                  <a:schemeClr val="tx1"/>
                </a:solidFill>
                <a:effectLst/>
                <a:latin typeface="+mn-lt"/>
                <a:ea typeface="+mn-ea"/>
                <a:cs typeface="+mn-cs"/>
              </a:rPr>
              <a:t>BIOSes</a:t>
            </a:r>
            <a:r>
              <a:rPr lang="en-US" sz="1200" b="0" i="0" kern="1200" dirty="0" smtClean="0">
                <a:solidFill>
                  <a:schemeClr val="tx1"/>
                </a:solidFill>
                <a:effectLst/>
                <a:latin typeface="+mn-lt"/>
                <a:ea typeface="+mn-ea"/>
                <a:cs typeface="+mn-cs"/>
              </a:rPr>
              <a:t> are woefully insecure. The pair found </a:t>
            </a:r>
            <a:r>
              <a:rPr lang="en-US" sz="1200" b="0" i="0" kern="1200" dirty="0" err="1" smtClean="0">
                <a:solidFill>
                  <a:schemeClr val="tx1"/>
                </a:solidFill>
                <a:effectLst/>
                <a:latin typeface="+mn-lt"/>
                <a:ea typeface="+mn-ea"/>
                <a:cs typeface="+mn-cs"/>
              </a:rPr>
              <a:t>Giagbyte's</a:t>
            </a:r>
            <a:r>
              <a:rPr lang="en-US" sz="1200" b="0" i="0" kern="1200" dirty="0" smtClean="0">
                <a:solidFill>
                  <a:schemeClr val="tx1"/>
                </a:solidFill>
                <a:effectLst/>
                <a:latin typeface="+mn-lt"/>
                <a:ea typeface="+mn-ea"/>
                <a:cs typeface="+mn-cs"/>
              </a:rPr>
              <a:t> BIOS had </a:t>
            </a:r>
            <a:r>
              <a:rPr lang="en-US" sz="1200" b="0" i="0" kern="1200" dirty="0" err="1" smtClean="0">
                <a:solidFill>
                  <a:schemeClr val="tx1"/>
                </a:solidFill>
                <a:effectLst/>
                <a:latin typeface="+mn-lt"/>
                <a:ea typeface="+mn-ea"/>
                <a:cs typeface="+mn-cs"/>
              </a:rPr>
              <a:t>borked</a:t>
            </a:r>
            <a:r>
              <a:rPr lang="en-US" sz="1200" b="0" i="0" kern="1200" dirty="0" smtClean="0">
                <a:solidFill>
                  <a:schemeClr val="tx1"/>
                </a:solidFill>
                <a:effectLst/>
                <a:latin typeface="+mn-lt"/>
                <a:ea typeface="+mn-ea"/>
                <a:cs typeface="+mn-cs"/>
              </a:rPr>
              <a:t> access controls that did nothing to prevent attacks.</a:t>
            </a:r>
          </a:p>
          <a:p>
            <a:r>
              <a:rPr lang="en-US" sz="1200" b="0" i="0" kern="1200" dirty="0" smtClean="0">
                <a:solidFill>
                  <a:schemeClr val="tx1"/>
                </a:solidFill>
                <a:effectLst/>
                <a:latin typeface="+mn-lt"/>
                <a:ea typeface="+mn-ea"/>
                <a:cs typeface="+mn-cs"/>
              </a:rPr>
              <a:t>"So, we didn't even have to do anything special; we just had a kernel driver write an invalid instruction to the first instruction the CPU reads off the flash chip, and bam, it was out for the count, and never was able to boot again," </a:t>
            </a:r>
            <a:r>
              <a:rPr lang="en-US" sz="1200" b="0" i="0" kern="1200" dirty="0" err="1" smtClean="0">
                <a:solidFill>
                  <a:schemeClr val="tx1"/>
                </a:solidFill>
                <a:effectLst/>
                <a:latin typeface="+mn-lt"/>
                <a:ea typeface="+mn-ea"/>
                <a:cs typeface="+mn-cs"/>
              </a:rPr>
              <a:t>Kopvah</a:t>
            </a:r>
            <a:r>
              <a:rPr lang="en-US" sz="1200" b="0" i="0" kern="1200" dirty="0" smtClean="0">
                <a:solidFill>
                  <a:schemeClr val="tx1"/>
                </a:solidFill>
                <a:effectLst/>
                <a:latin typeface="+mn-lt"/>
                <a:ea typeface="+mn-ea"/>
                <a:cs typeface="+mn-cs"/>
              </a:rPr>
              <a:t> says.</a:t>
            </a:r>
          </a:p>
          <a:p>
            <a:r>
              <a:rPr lang="en-US" sz="1200" b="0" i="0" kern="1200" dirty="0" smtClean="0">
                <a:solidFill>
                  <a:schemeClr val="tx1"/>
                </a:solidFill>
                <a:effectLst/>
                <a:latin typeface="+mn-lt"/>
                <a:ea typeface="+mn-ea"/>
                <a:cs typeface="+mn-cs"/>
              </a:rPr>
              <a:t>The duo will reveal an automated scripts they supplied to vendors that can detect dangerous attacks against SMM capable of reading and writing to all system memory.</a:t>
            </a:r>
          </a:p>
          <a:p>
            <a:r>
              <a:rPr lang="en-US" sz="1200" b="0" i="0" kern="1200" dirty="0" smtClean="0">
                <a:solidFill>
                  <a:schemeClr val="tx1"/>
                </a:solidFill>
                <a:effectLst/>
                <a:latin typeface="+mn-lt"/>
                <a:ea typeface="+mn-ea"/>
                <a:cs typeface="+mn-cs"/>
              </a:rPr>
              <a:t>BIOS attacks surfaced on the public record from the research community but as leaked Snowden documents reveal it was the National Security Agency that likely first exploited the vector.</a:t>
            </a:r>
          </a:p>
          <a:p>
            <a:r>
              <a:rPr lang="en-US" sz="1200" b="0" i="0" kern="1200" dirty="0" smtClean="0">
                <a:solidFill>
                  <a:schemeClr val="tx1"/>
                </a:solidFill>
                <a:effectLst/>
                <a:latin typeface="+mn-lt"/>
                <a:ea typeface="+mn-ea"/>
                <a:cs typeface="+mn-cs"/>
              </a:rPr>
              <a:t>The research pair says the attacks should serve as a boot in the </a:t>
            </a:r>
            <a:r>
              <a:rPr lang="en-US" sz="1200" b="0" i="0" kern="1200" dirty="0" err="1" smtClean="0">
                <a:solidFill>
                  <a:schemeClr val="tx1"/>
                </a:solidFill>
                <a:effectLst/>
                <a:latin typeface="+mn-lt"/>
                <a:ea typeface="+mn-ea"/>
                <a:cs typeface="+mn-cs"/>
              </a:rPr>
              <a:t>arse</a:t>
            </a:r>
            <a:r>
              <a:rPr lang="en-US" sz="1200" b="0" i="0" kern="1200" dirty="0" smtClean="0">
                <a:solidFill>
                  <a:schemeClr val="tx1"/>
                </a:solidFill>
                <a:effectLst/>
                <a:latin typeface="+mn-lt"/>
                <a:ea typeface="+mn-ea"/>
                <a:cs typeface="+mn-cs"/>
              </a:rPr>
              <a:t> for governments and corporations to apply BIOS patches if only to make life more difficult for less-resourced hostile spy agencies.</a:t>
            </a:r>
          </a:p>
          <a:p>
            <a:r>
              <a:rPr lang="en-US" sz="1200" b="0" i="0" kern="1200" dirty="0" smtClean="0">
                <a:solidFill>
                  <a:schemeClr val="tx1"/>
                </a:solidFill>
                <a:effectLst/>
                <a:latin typeface="+mn-lt"/>
                <a:ea typeface="+mn-ea"/>
                <a:cs typeface="+mn-cs"/>
              </a:rPr>
              <a:t>"I personally find it very ironic that things like Tails gained popularity as OPSEC tools thanks to Snowden, while at the same time Snowden's leaks showed that the NSA had the capability to defeat such mechanisms if they wanted to." ®</a:t>
            </a:r>
          </a:p>
          <a:p>
            <a:pPr rtl="0"/>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27</a:t>
            </a:fld>
            <a:endParaRPr lang="en-US"/>
          </a:p>
        </p:txBody>
      </p:sp>
    </p:spTree>
    <p:extLst>
      <p:ext uri="{BB962C8B-B14F-4D97-AF65-F5344CB8AC3E}">
        <p14:creationId xmlns:p14="http://schemas.microsoft.com/office/powerpoint/2010/main" val="1917469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43</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87569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44</a:t>
            </a:fld>
            <a:endParaRPr lang="en-US"/>
          </a:p>
        </p:txBody>
      </p:sp>
    </p:spTree>
    <p:extLst>
      <p:ext uri="{BB962C8B-B14F-4D97-AF65-F5344CB8AC3E}">
        <p14:creationId xmlns:p14="http://schemas.microsoft.com/office/powerpoint/2010/main" val="4045909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45</a:t>
            </a:fld>
            <a:endParaRPr lang="en-US"/>
          </a:p>
        </p:txBody>
      </p:sp>
    </p:spTree>
    <p:extLst>
      <p:ext uri="{BB962C8B-B14F-4D97-AF65-F5344CB8AC3E}">
        <p14:creationId xmlns:p14="http://schemas.microsoft.com/office/powerpoint/2010/main" val="115110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fontAlgn="base"/>
            <a:r>
              <a:rPr lang="en-US" sz="1200" b="1" i="0" kern="1200" dirty="0" smtClean="0">
                <a:solidFill>
                  <a:schemeClr val="tx1"/>
                </a:solidFill>
                <a:effectLst/>
                <a:latin typeface="+mn-lt"/>
                <a:ea typeface="+mn-ea"/>
                <a:cs typeface="+mn-cs"/>
              </a:rPr>
              <a:t>1. Dictionary attack</a:t>
            </a:r>
          </a:p>
          <a:p>
            <a:pPr fontAlgn="base"/>
            <a:r>
              <a:rPr lang="en-US" sz="1200" b="0" i="0" kern="1200" dirty="0" smtClean="0">
                <a:solidFill>
                  <a:schemeClr val="tx1"/>
                </a:solidFill>
                <a:effectLst/>
                <a:latin typeface="+mn-lt"/>
                <a:ea typeface="+mn-ea"/>
                <a:cs typeface="+mn-cs"/>
              </a:rPr>
              <a:t>This uses a simple file containing words that can, surprise </a:t>
            </a:r>
            <a:r>
              <a:rPr lang="en-US" sz="1200" b="0" i="0" kern="1200" dirty="0" err="1" smtClean="0">
                <a:solidFill>
                  <a:schemeClr val="tx1"/>
                </a:solidFill>
                <a:effectLst/>
                <a:latin typeface="+mn-lt"/>
                <a:ea typeface="+mn-ea"/>
                <a:cs typeface="+mn-cs"/>
              </a:rPr>
              <a:t>surprise</a:t>
            </a:r>
            <a:r>
              <a:rPr lang="en-US" sz="1200" b="0" i="0" kern="1200" dirty="0" smtClean="0">
                <a:solidFill>
                  <a:schemeClr val="tx1"/>
                </a:solidFill>
                <a:effectLst/>
                <a:latin typeface="+mn-lt"/>
                <a:ea typeface="+mn-ea"/>
                <a:cs typeface="+mn-cs"/>
              </a:rPr>
              <a:t>, be found in a dictionary. In other words, if you will excuse the pun, this attack uses exactly the kind of words that many people use as their password.</a:t>
            </a:r>
          </a:p>
          <a:p>
            <a:pPr fontAlgn="base"/>
            <a:r>
              <a:rPr lang="en-US" sz="1200" b="0" i="0" kern="1200" dirty="0" smtClean="0">
                <a:solidFill>
                  <a:schemeClr val="tx1"/>
                </a:solidFill>
                <a:effectLst/>
                <a:latin typeface="+mn-lt"/>
                <a:ea typeface="+mn-ea"/>
                <a:cs typeface="+mn-cs"/>
              </a:rPr>
              <a:t>Cleverly grouping words together such as ‘</a:t>
            </a:r>
            <a:r>
              <a:rPr lang="en-US" sz="1200" b="0" i="0" kern="1200" dirty="0" err="1" smtClean="0">
                <a:solidFill>
                  <a:schemeClr val="tx1"/>
                </a:solidFill>
                <a:effectLst/>
                <a:latin typeface="+mn-lt"/>
                <a:ea typeface="+mn-ea"/>
                <a:cs typeface="+mn-cs"/>
              </a:rPr>
              <a:t>letmein</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superadministratorguy</a:t>
            </a:r>
            <a:r>
              <a:rPr lang="en-US" sz="1200" b="0" i="0" kern="1200" dirty="0" smtClean="0">
                <a:solidFill>
                  <a:schemeClr val="tx1"/>
                </a:solidFill>
                <a:effectLst/>
                <a:latin typeface="+mn-lt"/>
                <a:ea typeface="+mn-ea"/>
                <a:cs typeface="+mn-cs"/>
              </a:rPr>
              <a:t>’ will not prevent your password from being cracked this way - well, not for more than a few extra seconds.</a:t>
            </a:r>
          </a:p>
          <a:p>
            <a:pPr fontAlgn="base"/>
            <a:r>
              <a:rPr lang="en-US" sz="1200" b="1" i="0" kern="1200" dirty="0" smtClean="0">
                <a:solidFill>
                  <a:schemeClr val="tx1"/>
                </a:solidFill>
                <a:effectLst/>
                <a:latin typeface="+mn-lt"/>
                <a:ea typeface="+mn-ea"/>
                <a:cs typeface="+mn-cs"/>
              </a:rPr>
              <a:t>2. Brute force attack</a:t>
            </a:r>
          </a:p>
          <a:p>
            <a:pPr fontAlgn="base"/>
            <a:r>
              <a:rPr lang="en-US" sz="1200" b="0" i="0" kern="1200" dirty="0" smtClean="0">
                <a:solidFill>
                  <a:schemeClr val="tx1"/>
                </a:solidFill>
                <a:effectLst/>
                <a:latin typeface="+mn-lt"/>
                <a:ea typeface="+mn-ea"/>
                <a:cs typeface="+mn-cs"/>
              </a:rPr>
              <a:t>This method is similar to the dictionary attack but with the added bonus, for the hacker, of being able to detect non-dictionary words by working through all possible alpha-numeric combinations from aaa1 to zzz10.</a:t>
            </a:r>
          </a:p>
          <a:p>
            <a:pPr fontAlgn="base"/>
            <a:r>
              <a:rPr lang="en-US" sz="1200" b="0" i="0" kern="1200" dirty="0" smtClean="0">
                <a:solidFill>
                  <a:schemeClr val="tx1"/>
                </a:solidFill>
                <a:effectLst/>
                <a:latin typeface="+mn-lt"/>
                <a:ea typeface="+mn-ea"/>
                <a:cs typeface="+mn-cs"/>
              </a:rPr>
              <a:t>It’s not quick, provided your password is over a handful of characters long, but it will uncover your password eventually. Brute force attacks can be shortened by throwing additional computing horsepower, in terms of both processing power - including harnessing the power of your video card GPU - and machine numbers, such as using distributed computing models and zombie botnets.</a:t>
            </a:r>
          </a:p>
          <a:p>
            <a:pPr fontAlgn="base"/>
            <a:r>
              <a:rPr lang="en-US" sz="1200" b="1" i="0" kern="1200" dirty="0" smtClean="0">
                <a:solidFill>
                  <a:schemeClr val="tx1"/>
                </a:solidFill>
                <a:effectLst/>
                <a:latin typeface="+mn-lt"/>
                <a:ea typeface="+mn-ea"/>
                <a:cs typeface="+mn-cs"/>
              </a:rPr>
              <a:t>3. Rainbow table attack</a:t>
            </a:r>
          </a:p>
          <a:p>
            <a:pPr fontAlgn="base"/>
            <a:r>
              <a:rPr lang="en-US" sz="1200" b="0" i="0" kern="1200" dirty="0" smtClean="0">
                <a:solidFill>
                  <a:schemeClr val="tx1"/>
                </a:solidFill>
                <a:effectLst/>
                <a:latin typeface="+mn-lt"/>
                <a:ea typeface="+mn-ea"/>
                <a:cs typeface="+mn-cs"/>
              </a:rPr>
              <a:t>A rainbow table is a list of pre-computed hashes - the numerical value of an encrypted password, used by most systems today - and that’s the hashes of all possible password combinations for any given hashing algorithm mind. The time it takes to crack a password using a rainbow table is reduced to the time it takes to look it up in the list.</a:t>
            </a:r>
          </a:p>
          <a:p>
            <a:pPr fontAlgn="base"/>
            <a:r>
              <a:rPr lang="en-US" sz="1200" b="1" i="0" kern="1200" dirty="0" smtClean="0">
                <a:solidFill>
                  <a:schemeClr val="tx1"/>
                </a:solidFill>
                <a:effectLst/>
                <a:latin typeface="+mn-lt"/>
                <a:ea typeface="+mn-ea"/>
                <a:cs typeface="+mn-cs"/>
              </a:rPr>
              <a:t>Blogs</a:t>
            </a:r>
          </a:p>
          <a:p>
            <a:pPr fontAlgn="base"/>
            <a:r>
              <a:rPr lang="en-US" sz="1200" b="1" i="0" u="none" strike="noStrike" kern="1200" dirty="0" smtClean="0">
                <a:solidFill>
                  <a:schemeClr val="tx1"/>
                </a:solidFill>
                <a:effectLst/>
                <a:latin typeface="+mn-lt"/>
                <a:ea typeface="+mn-ea"/>
                <a:cs typeface="+mn-cs"/>
                <a:hlinkClick r:id="rId3" tooltip="How a cheap graphics card could crack your password in under a second"/>
              </a:rPr>
              <a:t>How a cheap graphics card could crack your password in under a second</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However, the table itself will be huge and require some serious computing horse power to run, and it’s useless if the hash it is trying to find has been ‘salted’ by adding random characters to the password before applying the hashing algorithm.</a:t>
            </a:r>
          </a:p>
          <a:p>
            <a:pPr fontAlgn="base"/>
            <a:r>
              <a:rPr lang="en-US" sz="1200" b="0" i="0" kern="1200" dirty="0" smtClean="0">
                <a:solidFill>
                  <a:schemeClr val="tx1"/>
                </a:solidFill>
                <a:effectLst/>
                <a:latin typeface="+mn-lt"/>
                <a:ea typeface="+mn-ea"/>
                <a:cs typeface="+mn-cs"/>
              </a:rPr>
              <a:t>There is talk of salted rainbow tables existing, but these would be so large as to be difficult to use in </a:t>
            </a:r>
            <a:r>
              <a:rPr lang="en-US" sz="1200" b="0" i="0" kern="1200" dirty="0" err="1" smtClean="0">
                <a:solidFill>
                  <a:schemeClr val="tx1"/>
                </a:solidFill>
                <a:effectLst/>
                <a:latin typeface="+mn-lt"/>
                <a:ea typeface="+mn-ea"/>
                <a:cs typeface="+mn-cs"/>
              </a:rPr>
              <a:t>practise</a:t>
            </a:r>
            <a:r>
              <a:rPr lang="en-US" sz="1200" b="0" i="0" kern="1200" dirty="0" smtClean="0">
                <a:solidFill>
                  <a:schemeClr val="tx1"/>
                </a:solidFill>
                <a:effectLst/>
                <a:latin typeface="+mn-lt"/>
                <a:ea typeface="+mn-ea"/>
                <a:cs typeface="+mn-cs"/>
              </a:rPr>
              <a:t>. They would likely only work with a predefined ‘random character’ set and password strings below 12 characters as the size of the table would be prohibitive to even state-level hackers otherwise.</a:t>
            </a:r>
          </a:p>
          <a:p>
            <a:pPr fontAlgn="base"/>
            <a:r>
              <a:rPr lang="en-US" sz="1200" b="1" i="0" kern="1200" dirty="0" smtClean="0">
                <a:solidFill>
                  <a:schemeClr val="tx1"/>
                </a:solidFill>
                <a:effectLst/>
                <a:latin typeface="+mn-lt"/>
                <a:ea typeface="+mn-ea"/>
                <a:cs typeface="+mn-cs"/>
              </a:rPr>
              <a:t>4. Phishing</a:t>
            </a:r>
          </a:p>
          <a:p>
            <a:pPr fontAlgn="base"/>
            <a:r>
              <a:rPr lang="en-US" sz="1200" b="0" i="0" kern="1200" dirty="0" smtClean="0">
                <a:solidFill>
                  <a:schemeClr val="tx1"/>
                </a:solidFill>
                <a:effectLst/>
                <a:latin typeface="+mn-lt"/>
                <a:ea typeface="+mn-ea"/>
                <a:cs typeface="+mn-cs"/>
              </a:rPr>
              <a:t>There's an easy way to hack: ask the user for his or her password. A phishing email leads the unsuspecting reader to a faked online banking, payment or other site in order to login and put right some terrible problem with their security.</a:t>
            </a:r>
          </a:p>
          <a:p>
            <a:pPr fontAlgn="base"/>
            <a:r>
              <a:rPr lang="en-US" sz="1200" b="0" i="0" kern="1200" dirty="0" smtClean="0">
                <a:solidFill>
                  <a:schemeClr val="tx1"/>
                </a:solidFill>
                <a:effectLst/>
                <a:latin typeface="+mn-lt"/>
                <a:ea typeface="+mn-ea"/>
                <a:cs typeface="+mn-cs"/>
              </a:rPr>
              <a:t>Why bother going to the trouble of cracking the password when the user will happily give it you anyway?</a:t>
            </a:r>
          </a:p>
          <a:p>
            <a:pPr fontAlgn="base"/>
            <a:r>
              <a:rPr lang="en-US" sz="1200" b="1" i="0" kern="1200" dirty="0" smtClean="0">
                <a:solidFill>
                  <a:schemeClr val="tx1"/>
                </a:solidFill>
                <a:effectLst/>
                <a:latin typeface="+mn-lt"/>
                <a:ea typeface="+mn-ea"/>
                <a:cs typeface="+mn-cs"/>
              </a:rPr>
              <a:t>5. Social engineering</a:t>
            </a:r>
          </a:p>
          <a:p>
            <a:pPr fontAlgn="base"/>
            <a:r>
              <a:rPr lang="en-US" sz="1200" b="0" i="0" kern="1200" dirty="0" smtClean="0">
                <a:solidFill>
                  <a:schemeClr val="tx1"/>
                </a:solidFill>
                <a:effectLst/>
                <a:latin typeface="+mn-lt"/>
                <a:ea typeface="+mn-ea"/>
                <a:cs typeface="+mn-cs"/>
              </a:rPr>
              <a:t>Social engineering takes the whole ‘ask the user’ concept outside of the inbox that phishing tends to stick with and into the real world.</a:t>
            </a:r>
          </a:p>
          <a:p>
            <a:pPr fontAlgn="base"/>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of the social engineer is to telephone an office posing as an IT security tech guy and simply ask for the network access password. You’d be amazed how often this works. Some even have the necessary gonads to don a suit and name badge before walking into a business to ask the receptionist the same question face to face.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most confident of hackers will take the guise of a parcel courier, </a:t>
            </a:r>
            <a:r>
              <a:rPr lang="en-US" sz="1200" b="0" i="0" kern="1200" dirty="0" err="1" smtClean="0">
                <a:solidFill>
                  <a:schemeClr val="tx1"/>
                </a:solidFill>
                <a:effectLst/>
                <a:latin typeface="+mn-lt"/>
                <a:ea typeface="+mn-ea"/>
                <a:cs typeface="+mn-cs"/>
              </a:rPr>
              <a:t>aircon</a:t>
            </a:r>
            <a:r>
              <a:rPr lang="en-US" sz="1200" b="0" i="0" kern="1200" dirty="0" smtClean="0">
                <a:solidFill>
                  <a:schemeClr val="tx1"/>
                </a:solidFill>
                <a:effectLst/>
                <a:latin typeface="+mn-lt"/>
                <a:ea typeface="+mn-ea"/>
                <a:cs typeface="+mn-cs"/>
              </a:rPr>
              <a:t> service technician or anything else that gets them access to an office building.</a:t>
            </a:r>
          </a:p>
          <a:p>
            <a:pPr fontAlgn="base"/>
            <a:r>
              <a:rPr lang="en-US" sz="1200" b="0" i="0" kern="1200" dirty="0" smtClean="0">
                <a:solidFill>
                  <a:schemeClr val="tx1"/>
                </a:solidFill>
                <a:effectLst/>
                <a:latin typeface="+mn-lt"/>
                <a:ea typeface="+mn-ea"/>
                <a:cs typeface="+mn-cs"/>
              </a:rPr>
              <a:t>Once they are in, the service personnel ‘uniform’ provides a kind of free pass to wander around unhindered, and make note of passwords being entered by genuine members of staff. It also provides an excellent opportunity to eyeball all those post-it notes stuck to the front of LCD screens with logins scribbled upon them.</a:t>
            </a:r>
          </a:p>
          <a:p>
            <a:pPr fontAlgn="base"/>
            <a:r>
              <a:rPr lang="en-US" sz="1200" b="1" i="0" kern="1200" dirty="0" smtClean="0">
                <a:solidFill>
                  <a:schemeClr val="tx1"/>
                </a:solidFill>
                <a:effectLst/>
                <a:latin typeface="+mn-lt"/>
                <a:ea typeface="+mn-ea"/>
                <a:cs typeface="+mn-cs"/>
              </a:rPr>
              <a:t>6. Malware</a:t>
            </a:r>
          </a:p>
          <a:p>
            <a:pPr fontAlgn="base"/>
            <a:r>
              <a:rPr lang="en-US" sz="1200" b="0" i="0" kern="1200" dirty="0" smtClean="0">
                <a:solidFill>
                  <a:schemeClr val="tx1"/>
                </a:solidFill>
                <a:effectLst/>
                <a:latin typeface="+mn-lt"/>
                <a:ea typeface="+mn-ea"/>
                <a:cs typeface="+mn-cs"/>
              </a:rPr>
              <a:t>A key logger or screen scraper can be installed by malware which records everything you type or takes screen shots during a login process, and then forwards a copy of this file to hacker central.</a:t>
            </a:r>
          </a:p>
          <a:p>
            <a:pPr fontAlgn="base"/>
            <a:r>
              <a:rPr lang="en-US" sz="1200" b="0" i="0" kern="1200" dirty="0" smtClean="0">
                <a:solidFill>
                  <a:schemeClr val="tx1"/>
                </a:solidFill>
                <a:effectLst/>
                <a:latin typeface="+mn-lt"/>
                <a:ea typeface="+mn-ea"/>
                <a:cs typeface="+mn-cs"/>
              </a:rPr>
              <a:t>Some malware will look for the existence of a web browser client password file and copy this which, unless properly encrypted, will contain easily accessible saved passwords from the user's browsing history.</a:t>
            </a:r>
          </a:p>
          <a:p>
            <a:pPr fontAlgn="base"/>
            <a:r>
              <a:rPr lang="en-US" sz="1200" b="1" i="0" kern="1200" dirty="0" smtClean="0">
                <a:solidFill>
                  <a:schemeClr val="tx1"/>
                </a:solidFill>
                <a:effectLst/>
                <a:latin typeface="+mn-lt"/>
                <a:ea typeface="+mn-ea"/>
                <a:cs typeface="+mn-cs"/>
              </a:rPr>
              <a:t>7. Offline cracking</a:t>
            </a:r>
          </a:p>
          <a:p>
            <a:pPr fontAlgn="base"/>
            <a:r>
              <a:rPr lang="en-US" sz="1200" b="0" i="0" kern="1200" dirty="0" smtClean="0">
                <a:solidFill>
                  <a:schemeClr val="tx1"/>
                </a:solidFill>
                <a:effectLst/>
                <a:latin typeface="+mn-lt"/>
                <a:ea typeface="+mn-ea"/>
                <a:cs typeface="+mn-cs"/>
              </a:rPr>
              <a:t>It’s easy to imagine that passwords are safe when the systems they protect lock out users after three or four wrong guesses, blocking automated guessing applications. Well, that would be true if it were not for the fact that most password hacking takes place offline, using a set of hashes in a password file that has been ‘obtained’ from a compromised system.</a:t>
            </a:r>
          </a:p>
          <a:p>
            <a:pPr fontAlgn="base"/>
            <a:r>
              <a:rPr lang="en-US" sz="1200" b="0" i="0" kern="1200" dirty="0" smtClean="0">
                <a:solidFill>
                  <a:schemeClr val="tx1"/>
                </a:solidFill>
                <a:effectLst/>
                <a:latin typeface="+mn-lt"/>
                <a:ea typeface="+mn-ea"/>
                <a:cs typeface="+mn-cs"/>
              </a:rPr>
              <a:t>Often the target in question has been compromised via an hack on a third party, which then provides access to the system servers and those all-important user password hash files. The password cracker can then take as long as they need to try and crack the code without alerting the target system or individual user.</a:t>
            </a:r>
          </a:p>
          <a:p>
            <a:pPr fontAlgn="base"/>
            <a:r>
              <a:rPr lang="en-US" sz="1200" b="1" i="0" kern="1200" dirty="0" smtClean="0">
                <a:solidFill>
                  <a:schemeClr val="tx1"/>
                </a:solidFill>
                <a:effectLst/>
                <a:latin typeface="+mn-lt"/>
                <a:ea typeface="+mn-ea"/>
                <a:cs typeface="+mn-cs"/>
              </a:rPr>
              <a:t>8. Shoulder surfing</a:t>
            </a:r>
          </a:p>
          <a:p>
            <a:pPr fontAlgn="base"/>
            <a:r>
              <a:rPr lang="en-US" sz="1200" b="0" i="0" kern="1200" dirty="0" smtClean="0">
                <a:solidFill>
                  <a:schemeClr val="tx1"/>
                </a:solidFill>
                <a:effectLst/>
                <a:latin typeface="+mn-lt"/>
                <a:ea typeface="+mn-ea"/>
                <a:cs typeface="+mn-cs"/>
              </a:rPr>
              <a:t>The most confident of hackers will take the guise of a parcel courier, </a:t>
            </a:r>
            <a:r>
              <a:rPr lang="en-US" sz="1200" b="0" i="0" kern="1200" dirty="0" err="1" smtClean="0">
                <a:solidFill>
                  <a:schemeClr val="tx1"/>
                </a:solidFill>
                <a:effectLst/>
                <a:latin typeface="+mn-lt"/>
                <a:ea typeface="+mn-ea"/>
                <a:cs typeface="+mn-cs"/>
              </a:rPr>
              <a:t>aircon</a:t>
            </a:r>
            <a:r>
              <a:rPr lang="en-US" sz="1200" b="0" i="0" kern="1200" dirty="0" smtClean="0">
                <a:solidFill>
                  <a:schemeClr val="tx1"/>
                </a:solidFill>
                <a:effectLst/>
                <a:latin typeface="+mn-lt"/>
                <a:ea typeface="+mn-ea"/>
                <a:cs typeface="+mn-cs"/>
              </a:rPr>
              <a:t> service technician or anything else that gets them access to an office building.</a:t>
            </a:r>
          </a:p>
          <a:p>
            <a:pPr fontAlgn="base"/>
            <a:r>
              <a:rPr lang="en-US" sz="1200" b="0" i="0" kern="1200" dirty="0" smtClean="0">
                <a:solidFill>
                  <a:schemeClr val="tx1"/>
                </a:solidFill>
                <a:effectLst/>
                <a:latin typeface="+mn-lt"/>
                <a:ea typeface="+mn-ea"/>
                <a:cs typeface="+mn-cs"/>
              </a:rPr>
              <a:t>Once they are in, the service personnel ‘uniform’ provides a kind of free pass to wander around unhindered, and make note of passwords being entered by genuine members of staff. It also provides an excellent opportunity to eyeball all those post-it notes stuck to the front of LCD screens with logins scribbled upon them.</a:t>
            </a:r>
          </a:p>
          <a:p>
            <a:pPr fontAlgn="base"/>
            <a:r>
              <a:rPr lang="en-US" sz="1200" b="1" i="0" kern="1200" dirty="0" smtClean="0">
                <a:solidFill>
                  <a:schemeClr val="tx1"/>
                </a:solidFill>
                <a:effectLst/>
                <a:latin typeface="+mn-lt"/>
                <a:ea typeface="+mn-ea"/>
                <a:cs typeface="+mn-cs"/>
              </a:rPr>
              <a:t>9. </a:t>
            </a:r>
            <a:r>
              <a:rPr lang="en-US" sz="1200" b="1" i="0" kern="1200" dirty="0" err="1" smtClean="0">
                <a:solidFill>
                  <a:schemeClr val="tx1"/>
                </a:solidFill>
                <a:effectLst/>
                <a:latin typeface="+mn-lt"/>
                <a:ea typeface="+mn-ea"/>
                <a:cs typeface="+mn-cs"/>
              </a:rPr>
              <a:t>Spidering</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Savvy hackers have </a:t>
            </a:r>
            <a:r>
              <a:rPr lang="en-US" sz="1200" b="0" i="0" kern="1200" dirty="0" err="1" smtClean="0">
                <a:solidFill>
                  <a:schemeClr val="tx1"/>
                </a:solidFill>
                <a:effectLst/>
                <a:latin typeface="+mn-lt"/>
                <a:ea typeface="+mn-ea"/>
                <a:cs typeface="+mn-cs"/>
              </a:rPr>
              <a:t>realised</a:t>
            </a:r>
            <a:r>
              <a:rPr lang="en-US" sz="1200" b="0" i="0" kern="1200" dirty="0" smtClean="0">
                <a:solidFill>
                  <a:schemeClr val="tx1"/>
                </a:solidFill>
                <a:effectLst/>
                <a:latin typeface="+mn-lt"/>
                <a:ea typeface="+mn-ea"/>
                <a:cs typeface="+mn-cs"/>
              </a:rPr>
              <a:t> that many corporate passwords are made up of words that are connected to the business itself. Studying corporate literature, website sales material and even the websites of competitors and listed customers can provide the ammunition to build a custom word list to use in a brute force attack.</a:t>
            </a:r>
          </a:p>
          <a:p>
            <a:pPr fontAlgn="base"/>
            <a:r>
              <a:rPr lang="en-US" sz="1200" b="0" i="0" kern="1200" dirty="0" smtClean="0">
                <a:solidFill>
                  <a:schemeClr val="tx1"/>
                </a:solidFill>
                <a:effectLst/>
                <a:latin typeface="+mn-lt"/>
                <a:ea typeface="+mn-ea"/>
                <a:cs typeface="+mn-cs"/>
              </a:rPr>
              <a:t>Really savvy hackers have automated the process and let a </a:t>
            </a:r>
            <a:r>
              <a:rPr lang="en-US" sz="1200" b="0" i="0" kern="1200" dirty="0" err="1" smtClean="0">
                <a:solidFill>
                  <a:schemeClr val="tx1"/>
                </a:solidFill>
                <a:effectLst/>
                <a:latin typeface="+mn-lt"/>
                <a:ea typeface="+mn-ea"/>
                <a:cs typeface="+mn-cs"/>
              </a:rPr>
              <a:t>spidering</a:t>
            </a:r>
            <a:r>
              <a:rPr lang="en-US" sz="1200" b="0" i="0" kern="1200" dirty="0" smtClean="0">
                <a:solidFill>
                  <a:schemeClr val="tx1"/>
                </a:solidFill>
                <a:effectLst/>
                <a:latin typeface="+mn-lt"/>
                <a:ea typeface="+mn-ea"/>
                <a:cs typeface="+mn-cs"/>
              </a:rPr>
              <a:t> application, similar to those employed by leading search engines to identify keywords, collect and collate the lists for them.</a:t>
            </a:r>
          </a:p>
          <a:p>
            <a:pPr fontAlgn="base"/>
            <a:r>
              <a:rPr lang="en-US" sz="1200" b="1" i="0" kern="1200" dirty="0" smtClean="0">
                <a:solidFill>
                  <a:schemeClr val="tx1"/>
                </a:solidFill>
                <a:effectLst/>
                <a:latin typeface="+mn-lt"/>
                <a:ea typeface="+mn-ea"/>
                <a:cs typeface="+mn-cs"/>
              </a:rPr>
              <a:t>10. Guess</a:t>
            </a:r>
          </a:p>
          <a:p>
            <a:pPr fontAlgn="base"/>
            <a:r>
              <a:rPr lang="en-US" sz="1200" b="0" i="0" kern="1200" dirty="0" smtClean="0">
                <a:solidFill>
                  <a:schemeClr val="tx1"/>
                </a:solidFill>
                <a:effectLst/>
                <a:latin typeface="+mn-lt"/>
                <a:ea typeface="+mn-ea"/>
                <a:cs typeface="+mn-cs"/>
              </a:rPr>
              <a:t>The password crackers best friend, of course, is the predictability of the user. Unless a truly random password has been created using software dedicated to the task, a user generated ‘random’ password is unlikely to be anything of the sort.</a:t>
            </a:r>
          </a:p>
          <a:p>
            <a:pPr fontAlgn="base"/>
            <a:r>
              <a:rPr lang="en-US" sz="1200" b="0" i="0" kern="1200" dirty="0" smtClean="0">
                <a:solidFill>
                  <a:schemeClr val="tx1"/>
                </a:solidFill>
                <a:effectLst/>
                <a:latin typeface="+mn-lt"/>
                <a:ea typeface="+mn-ea"/>
                <a:cs typeface="+mn-cs"/>
              </a:rPr>
              <a:t>Instead, thanks to our brains' emotional attachment to things we like, the chances are those random passwords are based upon our interests, hobbies, pets, family and so on. In fact, passwords tend to be based on all the things we like to chat about on social networks and even include in our profiles. Password crackers are very likely to look at this information and make a few - often correct - educated guesses when attempting to crack a consumer-level password without resorting to dictionary or brute force attacks.</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46</a:t>
            </a:fld>
            <a:endParaRPr lang="en-US"/>
          </a:p>
        </p:txBody>
      </p:sp>
    </p:spTree>
    <p:extLst>
      <p:ext uri="{BB962C8B-B14F-4D97-AF65-F5344CB8AC3E}">
        <p14:creationId xmlns:p14="http://schemas.microsoft.com/office/powerpoint/2010/main" val="20406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47</a:t>
            </a:fld>
            <a:endParaRPr lang="en-US"/>
          </a:p>
        </p:txBody>
      </p:sp>
    </p:spTree>
    <p:extLst>
      <p:ext uri="{BB962C8B-B14F-4D97-AF65-F5344CB8AC3E}">
        <p14:creationId xmlns:p14="http://schemas.microsoft.com/office/powerpoint/2010/main" val="159236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55</a:t>
            </a:fld>
            <a:endParaRPr lang="en-US"/>
          </a:p>
        </p:txBody>
      </p:sp>
    </p:spTree>
    <p:extLst>
      <p:ext uri="{BB962C8B-B14F-4D97-AF65-F5344CB8AC3E}">
        <p14:creationId xmlns:p14="http://schemas.microsoft.com/office/powerpoint/2010/main" val="332885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57</a:t>
            </a:fld>
            <a:endParaRPr lang="en-US"/>
          </a:p>
        </p:txBody>
      </p:sp>
    </p:spTree>
    <p:extLst>
      <p:ext uri="{BB962C8B-B14F-4D97-AF65-F5344CB8AC3E}">
        <p14:creationId xmlns:p14="http://schemas.microsoft.com/office/powerpoint/2010/main" val="1664544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61</a:t>
            </a:fld>
            <a:endParaRPr lang="en-US"/>
          </a:p>
        </p:txBody>
      </p:sp>
    </p:spTree>
    <p:extLst>
      <p:ext uri="{BB962C8B-B14F-4D97-AF65-F5344CB8AC3E}">
        <p14:creationId xmlns:p14="http://schemas.microsoft.com/office/powerpoint/2010/main" val="3203135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63</a:t>
            </a:fld>
            <a:endParaRPr lang="en-US"/>
          </a:p>
        </p:txBody>
      </p:sp>
    </p:spTree>
    <p:extLst>
      <p:ext uri="{BB962C8B-B14F-4D97-AF65-F5344CB8AC3E}">
        <p14:creationId xmlns:p14="http://schemas.microsoft.com/office/powerpoint/2010/main" val="203123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3967716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70</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09040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0"/>
              </a:rPr>
              <a:t>To this day, Project </a:t>
            </a:r>
            <a:r>
              <a:rPr lang="en-US" sz="1200" kern="1200" dirty="0" err="1" smtClean="0">
                <a:solidFill>
                  <a:schemeClr val="tx1"/>
                </a:solidFill>
                <a:effectLst/>
                <a:latin typeface="+mn-lt"/>
                <a:ea typeface="ＭＳ Ｐゴシック" charset="-128"/>
                <a:cs typeface="ＭＳ Ｐゴシック" charset="0"/>
              </a:rPr>
              <a:t>Azorian</a:t>
            </a:r>
            <a:r>
              <a:rPr lang="en-US" sz="1200" kern="1200" dirty="0" smtClean="0">
                <a:solidFill>
                  <a:schemeClr val="tx1"/>
                </a:solidFill>
                <a:effectLst/>
                <a:latin typeface="+mn-lt"/>
                <a:ea typeface="ＭＳ Ｐゴシック" charset="-128"/>
                <a:cs typeface="ＭＳ Ｐゴシック" charset="0"/>
              </a:rPr>
              <a:t> is the deepest ocean salvage operation ever attempted and challenged a team of Americas elite marine and aero-space companies to design a unique system to solve an incredible problem, how do you lift to the surface a damaged 1,700 ton segment of submarine from a depth of 3 miles while being observed by a paranoid and well-armed Soviet intelligence organization?</a:t>
            </a:r>
          </a:p>
          <a:p>
            <a:endParaRPr lang="en-US" dirty="0"/>
          </a:p>
        </p:txBody>
      </p:sp>
      <p:sp>
        <p:nvSpPr>
          <p:cNvPr id="4" name="Slide Number Placeholder 3"/>
          <p:cNvSpPr>
            <a:spLocks noGrp="1"/>
          </p:cNvSpPr>
          <p:nvPr>
            <p:ph type="sldNum" sz="quarter" idx="10"/>
          </p:nvPr>
        </p:nvSpPr>
        <p:spPr/>
        <p:txBody>
          <a:bodyPr/>
          <a:lstStyle/>
          <a:p>
            <a:fld id="{8C222501-23FA-4C41-BD35-140593387742}" type="slidenum">
              <a:rPr lang="en-US" smtClean="0"/>
              <a:pPr/>
              <a:t>73</a:t>
            </a:fld>
            <a:endParaRPr lang="en-US"/>
          </a:p>
        </p:txBody>
      </p:sp>
    </p:spTree>
    <p:extLst>
      <p:ext uri="{BB962C8B-B14F-4D97-AF65-F5344CB8AC3E}">
        <p14:creationId xmlns:p14="http://schemas.microsoft.com/office/powerpoint/2010/main" val="257492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76</a:t>
            </a:fld>
            <a:endParaRPr lang="en-US"/>
          </a:p>
        </p:txBody>
      </p:sp>
    </p:spTree>
    <p:extLst>
      <p:ext uri="{BB962C8B-B14F-4D97-AF65-F5344CB8AC3E}">
        <p14:creationId xmlns:p14="http://schemas.microsoft.com/office/powerpoint/2010/main" val="1088705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81</a:t>
            </a:fld>
            <a:endParaRPr lang="en-US"/>
          </a:p>
        </p:txBody>
      </p:sp>
    </p:spTree>
    <p:extLst>
      <p:ext uri="{BB962C8B-B14F-4D97-AF65-F5344CB8AC3E}">
        <p14:creationId xmlns:p14="http://schemas.microsoft.com/office/powerpoint/2010/main" val="3668071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88</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89</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years, people have become very inventive in the development of various ways to attack smart cards. For example, individuals have introduced computational errors into smart cards with the goal of uncovering the encryption keys used and stored on the cards. These “errors” are introduced by manipulating some environmental component of the card (changing input voltage, clock rate, temperature fluctuations). The attacker reviews the result of an encryption function after introducing an error to the card, and also reviews the correct result, which the card performs when no errors are introduced. Analysis of these different results may allow an attacker to reverse-engineer the encryption process, with the hope of uncovering the encryption key. This type of attack is referred to as fault generation.</a:t>
            </a:r>
          </a:p>
          <a:p>
            <a:endParaRPr lang="en-US" dirty="0" smtClean="0"/>
          </a:p>
          <a:p>
            <a:r>
              <a:rPr lang="en-US" dirty="0" smtClean="0"/>
              <a:t>Harris, Shon (2012-11-08). CISSP All-in-One Exam Guide, 6th Edition (Kindle Locations 4472-4477).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103</a:t>
            </a:fld>
            <a:endParaRPr lang="en-US"/>
          </a:p>
        </p:txBody>
      </p:sp>
    </p:spTree>
    <p:extLst>
      <p:ext uri="{BB962C8B-B14F-4D97-AF65-F5344CB8AC3E}">
        <p14:creationId xmlns:p14="http://schemas.microsoft.com/office/powerpoint/2010/main" val="1765861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Side-channel attacks are nonintrusive and are used to uncover sensitive information about how a component works, without trying to compromise any type of flaw or weakness. As an analogy, suppose you want to figure out what your boss does each day at lunch time but you feel too uncomfortable to ask her. So you follow her, and you see she enters a building holding a small black bag and exits exactly 45 minutes later with the same bag and her hair not looking as great as when she went in. You keep doing this day after day and come to the conclusion that she must be working out. Now you could have simply read the sign on the building that said “Gym,” but we will give you the benefit of the doubt here and just not call you for any further private investigator work.</a:t>
            </a:r>
          </a:p>
          <a:p>
            <a:endParaRPr lang="en-US" dirty="0" smtClean="0"/>
          </a:p>
          <a:p>
            <a:r>
              <a:rPr lang="en-US" dirty="0" smtClean="0"/>
              <a:t>Harris, Shon (2012-11-08). CISSP All-in-One Exam Guide, 6th Edition (Kindle Locations 4477-4483).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104</a:t>
            </a:fld>
            <a:endParaRPr lang="en-US"/>
          </a:p>
        </p:txBody>
      </p:sp>
    </p:spTree>
    <p:extLst>
      <p:ext uri="{BB962C8B-B14F-4D97-AF65-F5344CB8AC3E}">
        <p14:creationId xmlns:p14="http://schemas.microsoft.com/office/powerpoint/2010/main" val="1558476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Microprobing</a:t>
            </a:r>
            <a:r>
              <a:rPr lang="en-US" dirty="0" smtClean="0"/>
              <a:t> uses needleless and ultrasonic vibration to remove the outer protective material on the card’s circuits. Once this is completed, data can be accessed and manipulated by directly tapping into the card’s ROM chips.</a:t>
            </a:r>
          </a:p>
          <a:p>
            <a:endParaRPr lang="en-US" dirty="0" smtClean="0"/>
          </a:p>
          <a:p>
            <a:r>
              <a:rPr lang="en-US" dirty="0" smtClean="0"/>
              <a:t>Harris, Shon (2012-11-08). CISSP All-in-One Exam Guide, 6th Edition (Kindle Locations 4495-4497).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105</a:t>
            </a:fld>
            <a:endParaRPr lang="en-US"/>
          </a:p>
        </p:txBody>
      </p:sp>
    </p:spTree>
    <p:extLst>
      <p:ext uri="{BB962C8B-B14F-4D97-AF65-F5344CB8AC3E}">
        <p14:creationId xmlns:p14="http://schemas.microsoft.com/office/powerpoint/2010/main" val="101946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control consists of three broad categories: administrative, technical, and physical. Each category has different access control mechanisms that can be carried out manually or automatically. All of these access control mechanisms should work in concert with each other to protect an infrastructure and its data. Each category of access control has several components that fall within it, as shown next: • Administrative Controls • Policy and procedures • Personnel controls • Supervisory structure • Security-awareness training • Testing • Physical Controls • Network segregation • Perimeter security • Computer controls • Work area separation • Data backups • Cabling • Control zone • Technical Controls • System access • Network architecture • Network access • Encryption and protocols • Auditing</a:t>
            </a:r>
          </a:p>
          <a:p>
            <a:endParaRPr lang="en-US" dirty="0" smtClean="0"/>
          </a:p>
          <a:p>
            <a:r>
              <a:rPr lang="en-US" dirty="0" smtClean="0"/>
              <a:t>Harris, Shon (2012-11-08). CISSP All-in-One Exam Guide, 6th Edition (Kindle Locations 5267-5269). McGraw-Hill Education. Kindle Edition. </a:t>
            </a:r>
          </a:p>
          <a:p>
            <a:endParaRPr lang="en-US" dirty="0" smtClean="0"/>
          </a:p>
          <a:p>
            <a:r>
              <a:rPr lang="en-US" dirty="0" smtClean="0"/>
              <a:t>Harris, Shon (2012-11-08). CISSP All-in-One Exam Guide, 6th Edition (Kindle Locations 5260-5267).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111</a:t>
            </a:fld>
            <a:endParaRPr lang="en-US"/>
          </a:p>
        </p:txBody>
      </p:sp>
    </p:spTree>
    <p:extLst>
      <p:ext uri="{BB962C8B-B14F-4D97-AF65-F5344CB8AC3E}">
        <p14:creationId xmlns:p14="http://schemas.microsoft.com/office/powerpoint/2010/main" val="31597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a:t>
            </a:fld>
            <a:endParaRPr lang="en-US"/>
          </a:p>
        </p:txBody>
      </p:sp>
    </p:spTree>
    <p:extLst>
      <p:ext uri="{BB962C8B-B14F-4D97-AF65-F5344CB8AC3E}">
        <p14:creationId xmlns:p14="http://schemas.microsoft.com/office/powerpoint/2010/main" val="239324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Secure Chip Design</a:t>
            </a:r>
          </a:p>
          <a:p>
            <a:r>
              <a:rPr lang="en-US" sz="1200" dirty="0" smtClean="0"/>
              <a:t>Product Manager</a:t>
            </a:r>
          </a:p>
          <a:p>
            <a:r>
              <a:rPr lang="en-US" sz="1200" dirty="0" smtClean="0"/>
              <a:t>Security Operations</a:t>
            </a:r>
          </a:p>
          <a:p>
            <a:r>
              <a:rPr lang="en-US" sz="1200" dirty="0" smtClean="0"/>
              <a:t>IT Auditing</a:t>
            </a:r>
          </a:p>
          <a:p>
            <a:r>
              <a:rPr lang="en-US" sz="1200" dirty="0" smtClean="0"/>
              <a:t>NAC Engineer</a:t>
            </a:r>
          </a:p>
          <a:p>
            <a:r>
              <a:rPr lang="en-US" sz="1200" dirty="0" smtClean="0"/>
              <a:t>Compliance and Assessments</a:t>
            </a:r>
          </a:p>
          <a:p>
            <a:r>
              <a:rPr lang="en-US" sz="1200" dirty="0" smtClean="0"/>
              <a:t>Cloud Security Architect </a:t>
            </a:r>
          </a:p>
          <a:p>
            <a:r>
              <a:rPr lang="en-US" sz="1200" dirty="0" smtClean="0"/>
              <a:t>Virtualization Compliance</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a:t>
            </a:fld>
            <a:endParaRPr lang="en-US"/>
          </a:p>
        </p:txBody>
      </p:sp>
    </p:spTree>
    <p:extLst>
      <p:ext uri="{BB962C8B-B14F-4D97-AF65-F5344CB8AC3E}">
        <p14:creationId xmlns:p14="http://schemas.microsoft.com/office/powerpoint/2010/main" val="3970247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09FDE99-9A95-4F41-BAB8-67249C13E5D1}" type="slidenum">
              <a:rPr lang="en-US" altLang="en-US"/>
              <a:pPr/>
              <a:t>6</a:t>
            </a:fld>
            <a:endParaRPr lang="en-US"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74982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7</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8821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dirty="0" smtClean="0">
                <a:solidFill>
                  <a:schemeClr val="tx1"/>
                </a:solidFill>
                <a:effectLst/>
                <a:latin typeface="+mn-lt"/>
                <a:ea typeface="+mn-ea"/>
                <a:cs typeface="+mn-cs"/>
              </a:rPr>
              <a:t>1. Attribution remains murky.</a:t>
            </a:r>
            <a:r>
              <a:rPr lang="en-US" sz="1200" kern="1200" dirty="0" smtClean="0">
                <a:solidFill>
                  <a:schemeClr val="tx1"/>
                </a:solidFill>
                <a:effectLst/>
                <a:latin typeface="+mn-lt"/>
                <a:ea typeface="+mn-ea"/>
                <a:cs typeface="+mn-cs"/>
              </a:rPr>
              <a:t> Last year both the variety of threat actors and the ability to neatly “classify” these actors into types became much more difficult as attack behaviors changed, and motivations and threats increased in their complexity. Actors no longer work in set groups, but combine with others, involve multiple individuals, and use facades to hinder attribution. This all but ensures that attribution will be even more challenging in 2016. </a:t>
            </a:r>
            <a:endParaRPr lang="en-US" dirty="0" smtClean="0">
              <a:effectLst/>
            </a:endParaRPr>
          </a:p>
          <a:p>
            <a:r>
              <a:rPr lang="en-US" sz="1200" b="1" kern="1200" dirty="0" smtClean="0">
                <a:solidFill>
                  <a:schemeClr val="tx1"/>
                </a:solidFill>
                <a:effectLst/>
                <a:latin typeface="+mn-lt"/>
                <a:ea typeface="+mn-ea"/>
                <a:cs typeface="+mn-cs"/>
              </a:rPr>
              <a:t>2. Ransom continues to rule.</a:t>
            </a:r>
            <a:r>
              <a:rPr lang="en-US" sz="1200" kern="1200" dirty="0" smtClean="0">
                <a:solidFill>
                  <a:schemeClr val="tx1"/>
                </a:solidFill>
                <a:effectLst/>
                <a:latin typeface="+mn-lt"/>
                <a:ea typeface="+mn-ea"/>
                <a:cs typeface="+mn-cs"/>
              </a:rPr>
              <a:t> Extortion as a mode of attack became a popular tactic for threats actors in 2015, and on a few occasions attackers have taken it to the level of demanding that businesses shut down entirely. Having proven that this is a profitable enterprise, attackers will likely further innovate their business models based on ransom and extortion in 2016. </a:t>
            </a:r>
            <a:endParaRPr lang="en-US" dirty="0" smtClean="0">
              <a:effectLst/>
            </a:endParaRPr>
          </a:p>
          <a:p>
            <a:r>
              <a:rPr lang="en-US" sz="1200" b="1" kern="1200" dirty="0" smtClean="0">
                <a:solidFill>
                  <a:schemeClr val="tx1"/>
                </a:solidFill>
                <a:effectLst/>
                <a:latin typeface="+mn-lt"/>
                <a:ea typeface="+mn-ea"/>
                <a:cs typeface="+mn-cs"/>
              </a:rPr>
              <a:t>3. More attackers share the global stage.</a:t>
            </a:r>
            <a:r>
              <a:rPr lang="en-US" sz="1200" kern="1200" dirty="0" smtClean="0">
                <a:solidFill>
                  <a:schemeClr val="tx1"/>
                </a:solidFill>
                <a:effectLst/>
                <a:latin typeface="+mn-lt"/>
                <a:ea typeface="+mn-ea"/>
                <a:cs typeface="+mn-cs"/>
              </a:rPr>
              <a:t> Advanced attack methods, such as custom malware or unusual attack vectors, were historically the domain of nation states with significant engineering capability; often those states that have or are developing a nuclear defense capability. In 2015, non-nuclear states and organized criminal groups adopted these techniques thanks to lower barriers to entry and the increased trade in espionage capabilities. We can safely expect that in 2016 non-nuclear states will continue to develop their cyber capabilities and compete on the global stage. </a:t>
            </a:r>
            <a:endParaRPr lang="en-US" dirty="0" smtClean="0">
              <a:effectLst/>
            </a:endParaRPr>
          </a:p>
          <a:p>
            <a:r>
              <a:rPr lang="en-US" sz="1200" b="1" kern="1200" dirty="0" smtClean="0">
                <a:solidFill>
                  <a:schemeClr val="tx1"/>
                </a:solidFill>
                <a:effectLst/>
                <a:latin typeface="+mn-lt"/>
                <a:ea typeface="+mn-ea"/>
                <a:cs typeface="+mn-cs"/>
              </a:rPr>
              <a:t>4. Criminals follow the money.</a:t>
            </a:r>
            <a:r>
              <a:rPr lang="en-US" sz="1200" kern="1200" dirty="0" smtClean="0">
                <a:solidFill>
                  <a:schemeClr val="tx1"/>
                </a:solidFill>
                <a:effectLst/>
                <a:latin typeface="+mn-lt"/>
                <a:ea typeface="+mn-ea"/>
                <a:cs typeface="+mn-cs"/>
              </a:rPr>
              <a:t> Organized criminals are focusing more intently on high value targets that provide a large value single payout. This is in contrast to the traditional consumer-focused malware approach that these groups have exploited in the past. This is highlighted even more with the </a:t>
            </a:r>
            <a:r>
              <a:rPr lang="en-US" sz="1200" kern="1200" dirty="0" err="1" smtClean="0">
                <a:solidFill>
                  <a:schemeClr val="tx1"/>
                </a:solidFill>
                <a:effectLst/>
                <a:latin typeface="+mn-lt"/>
                <a:ea typeface="+mn-ea"/>
                <a:cs typeface="+mn-cs"/>
              </a:rPr>
              <a:t>Carbanak</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Anunak</a:t>
            </a:r>
            <a:r>
              <a:rPr lang="en-US" sz="1200" kern="1200" dirty="0" smtClean="0">
                <a:solidFill>
                  <a:schemeClr val="tx1"/>
                </a:solidFill>
                <a:effectLst/>
                <a:latin typeface="+mn-lt"/>
                <a:ea typeface="+mn-ea"/>
                <a:cs typeface="+mn-cs"/>
              </a:rPr>
              <a:t> attacks. Examples of high value/low volume transactions that may be targeted in 2016 are payroll, mortgages, and investment transactions. </a:t>
            </a:r>
            <a:endParaRPr lang="en-US" dirty="0" smtClean="0">
              <a:effectLst/>
            </a:endParaRPr>
          </a:p>
          <a:p>
            <a:r>
              <a:rPr lang="en-US" sz="1200" b="1" kern="1200" dirty="0" smtClean="0">
                <a:solidFill>
                  <a:schemeClr val="tx1"/>
                </a:solidFill>
                <a:effectLst/>
                <a:latin typeface="+mn-lt"/>
                <a:ea typeface="+mn-ea"/>
                <a:cs typeface="+mn-cs"/>
              </a:rPr>
              <a:t>5. Hacktivists get more sophisticated.</a:t>
            </a:r>
            <a:r>
              <a:rPr lang="en-US" sz="1200" kern="1200" dirty="0" smtClean="0">
                <a:solidFill>
                  <a:schemeClr val="tx1"/>
                </a:solidFill>
                <a:effectLst/>
                <a:latin typeface="+mn-lt"/>
                <a:ea typeface="+mn-ea"/>
                <a:cs typeface="+mn-cs"/>
              </a:rPr>
              <a:t> Hacktivists continue to be motivated by embarrassment of their targets, but their tactics are no longer simply DDoS, doxing, and defacement. In 2015 hacktivists stole and published data in order to attract awareness to their cause, continuing to embarrass their targets despite the collateral damage. In 2016 hacktivists will use more tactics, techniques and procedures that were previously considered the preserve of cyber criminals. </a:t>
            </a:r>
            <a:endParaRPr lang="en-US" dirty="0" smtClean="0">
              <a:effectLst/>
            </a:endParaRPr>
          </a:p>
          <a:p>
            <a:r>
              <a:rPr lang="en-US" sz="1200" b="1" kern="1200" dirty="0" smtClean="0">
                <a:solidFill>
                  <a:schemeClr val="tx1"/>
                </a:solidFill>
                <a:effectLst/>
                <a:latin typeface="+mn-lt"/>
                <a:ea typeface="+mn-ea"/>
                <a:cs typeface="+mn-cs"/>
              </a:rPr>
              <a:t>6. Dark web marketplaces scramble for leadership.</a:t>
            </a:r>
            <a:r>
              <a:rPr lang="en-US" sz="1200" kern="1200" dirty="0" smtClean="0">
                <a:solidFill>
                  <a:schemeClr val="tx1"/>
                </a:solidFill>
                <a:effectLst/>
                <a:latin typeface="+mn-lt"/>
                <a:ea typeface="+mn-ea"/>
                <a:cs typeface="+mn-cs"/>
              </a:rPr>
              <a:t> Global law enforcement will continue to takedown large dark web marketplaces. This will likely lead to a fragmentation of the market and rival marketplaces scrambling for pole position. This means that in 2016 we can expect the dark web will move to employ overlay networks other than Tor. </a:t>
            </a:r>
            <a:endParaRPr lang="en-US" dirty="0" smtClean="0">
              <a:effectLst/>
            </a:endParaRPr>
          </a:p>
          <a:p>
            <a:r>
              <a:rPr lang="en-US" sz="1200" b="1" kern="1200" dirty="0" smtClean="0">
                <a:solidFill>
                  <a:schemeClr val="tx1"/>
                </a:solidFill>
                <a:effectLst/>
                <a:latin typeface="+mn-lt"/>
                <a:ea typeface="+mn-ea"/>
                <a:cs typeface="+mn-cs"/>
              </a:rPr>
              <a:t>7. Attacks on the retail industry evolve.</a:t>
            </a:r>
            <a:r>
              <a:rPr lang="en-US" sz="1200" kern="1200" dirty="0" smtClean="0">
                <a:solidFill>
                  <a:schemeClr val="tx1"/>
                </a:solidFill>
                <a:effectLst/>
                <a:latin typeface="+mn-lt"/>
                <a:ea typeface="+mn-ea"/>
                <a:cs typeface="+mn-cs"/>
              </a:rPr>
              <a:t> Spurred by the recent requirements for EMV chip card compliance, cyber criminals will continue to develop more sophisticated Point-Of-Sale (POS) malware.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23</a:t>
            </a:fld>
            <a:endParaRPr lang="en-US"/>
          </a:p>
        </p:txBody>
      </p:sp>
    </p:spTree>
    <p:extLst>
      <p:ext uri="{BB962C8B-B14F-4D97-AF65-F5344CB8AC3E}">
        <p14:creationId xmlns:p14="http://schemas.microsoft.com/office/powerpoint/2010/main" val="33113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Casino</a:t>
            </a:r>
          </a:p>
          <a:p>
            <a:endParaRPr lang="en-US" dirty="0" smtClean="0"/>
          </a:p>
          <a:p>
            <a:endParaRPr lang="en-US" dirty="0" smtClean="0"/>
          </a:p>
          <a:p>
            <a:r>
              <a:rPr lang="en-US" dirty="0" smtClean="0"/>
              <a:t>Casino was discovered in 1991, and it infects .COM programs, particularly COMMAND.COM. It is believed to have been written in Malta. When an infected executable is run, Casino installs itself quietly at the top of the PC's memory.</a:t>
            </a:r>
          </a:p>
          <a:p>
            <a:endParaRPr lang="en-US" dirty="0" smtClean="0"/>
          </a:p>
          <a:p>
            <a:r>
              <a:rPr lang="en-US" dirty="0" smtClean="0"/>
              <a:t>On January 15, April 15, and August 15, Casino will copy the hard drive's file system table into memory, delete the table from the disk, and force the user to play a slot machine game. If you hit the jackpot, the table is written back to the drive, so you get to keep your data intact. If you lose, Casino writes garbage to the file allocation table, destroying the file system unless you somehow manage to piece it back together with recovery tools.</a:t>
            </a:r>
          </a:p>
          <a:p>
            <a:endParaRPr lang="en-US" dirty="0" smtClean="0"/>
          </a:p>
          <a:p>
            <a:r>
              <a:rPr lang="en-US" dirty="0" smtClean="0"/>
              <a:t>Skynet</a:t>
            </a:r>
          </a:p>
          <a:p>
            <a:endParaRPr lang="en-US" dirty="0" smtClean="0"/>
          </a:p>
          <a:p>
            <a:endParaRPr lang="en-US" dirty="0" smtClean="0"/>
          </a:p>
          <a:p>
            <a:r>
              <a:rPr lang="en-US" dirty="0" smtClean="0"/>
              <a:t>Skynet was developed in China and discovered in 1994. it infects programs, and stays resident in memory. When an infected .COM file is run, Skynet is triggered: it takes over the PC, displays a message reference kickass 1990s sci-fi flick The Terminator, and then slow your computer down – or make it randomly hang. Annoying if you're trying to get work done.</a:t>
            </a:r>
          </a:p>
          <a:p>
            <a:endParaRPr lang="en-US" dirty="0" smtClean="0"/>
          </a:p>
          <a:p>
            <a:r>
              <a:rPr lang="en-US" dirty="0" smtClean="0"/>
              <a:t>Hydra II</a:t>
            </a:r>
          </a:p>
          <a:p>
            <a:endParaRPr lang="en-US" dirty="0" smtClean="0"/>
          </a:p>
          <a:p>
            <a:endParaRPr lang="en-US" dirty="0" smtClean="0"/>
          </a:p>
          <a:p>
            <a:r>
              <a:rPr lang="en-US" dirty="0" smtClean="0"/>
              <a:t>This is a classic old-school virus that would take over your screen and make all the letters and symbols swirl and cavort until there's nothing left on the display except a black oblivion – a terrifying experience if you're putting the finishing touches to an important document. The Hydra family of malware was discovered in 1991, and it infects .COM files. It doesn't do anything except replicate and fuel the imagination of Hollywood screenwriters.</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24</a:t>
            </a:fld>
            <a:endParaRPr lang="en-US"/>
          </a:p>
        </p:txBody>
      </p:sp>
    </p:spTree>
    <p:extLst>
      <p:ext uri="{BB962C8B-B14F-4D97-AF65-F5344CB8AC3E}">
        <p14:creationId xmlns:p14="http://schemas.microsoft.com/office/powerpoint/2010/main" val="1889451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19812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3343275"/>
            <a:ext cx="8458200" cy="2952634"/>
          </a:xfrm>
        </p:spPr>
        <p:txBody>
          <a:bodyPr anchor="t" anchorCtr="0"/>
          <a:lstStyle>
            <a:lvl1pPr marL="0" indent="0">
              <a:spcBef>
                <a:spcPts val="300"/>
              </a:spcBef>
              <a:buNone/>
              <a:defRPr sz="28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90600" y="990600"/>
            <a:ext cx="7924800" cy="5715000"/>
          </a:xfrm>
        </p:spPr>
        <p:txBody>
          <a:bodyPr/>
          <a:lstStyle/>
          <a:p>
            <a:pPr lvl="0"/>
            <a:endParaRPr lang="en-US" noProof="0" smtClean="0"/>
          </a:p>
        </p:txBody>
      </p:sp>
    </p:spTree>
    <p:extLst>
      <p:ext uri="{BB962C8B-B14F-4D97-AF65-F5344CB8AC3E}">
        <p14:creationId xmlns:p14="http://schemas.microsoft.com/office/powerpoint/2010/main" val="369308493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9857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0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ndParaRPr>
          </a:p>
        </p:txBody>
      </p:sp>
      <p:sp>
        <p:nvSpPr>
          <p:cNvPr id="4" name="Text Placeholder 2"/>
          <p:cNvSpPr>
            <a:spLocks noGrp="1"/>
          </p:cNvSpPr>
          <p:nvPr>
            <p:ph idx="1"/>
          </p:nvPr>
        </p:nvSpPr>
        <p:spPr bwMode="auto">
          <a:xfrm>
            <a:off x="2895600" y="330201"/>
            <a:ext cx="6248400" cy="62540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1"/>
          <p:cNvSpPr/>
          <p:nvPr userDrawn="1"/>
        </p:nvSpPr>
        <p:spPr>
          <a:xfrm>
            <a:off x="644715" y="1563737"/>
            <a:ext cx="1604927" cy="3770263"/>
          </a:xfrm>
          <a:prstGeom prst="rect">
            <a:avLst/>
          </a:prstGeom>
          <a:noFill/>
        </p:spPr>
        <p:txBody>
          <a:bodyPr wrap="none" lIns="91440" tIns="45720" rIns="91440" bIns="45720">
            <a:spAutoFit/>
          </a:bodyPr>
          <a:lstStyle/>
          <a:p>
            <a:pPr algn="ctr"/>
            <a:r>
              <a:rPr lang="en-US" sz="23900" b="1" cap="none" spc="0" dirty="0" smtClean="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rPr>
              <a:t>?</a:t>
            </a:r>
            <a:endParaRPr lang="en-US" sz="23900" b="1" cap="none" spc="0" dirty="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088373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0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ndParaRPr>
          </a:p>
        </p:txBody>
      </p:sp>
      <p:sp>
        <p:nvSpPr>
          <p:cNvPr id="4" name="Text Placeholder 2"/>
          <p:cNvSpPr>
            <a:spLocks noGrp="1"/>
          </p:cNvSpPr>
          <p:nvPr>
            <p:ph idx="1"/>
          </p:nvPr>
        </p:nvSpPr>
        <p:spPr bwMode="auto">
          <a:xfrm>
            <a:off x="2895600" y="330201"/>
            <a:ext cx="6248400" cy="62540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1"/>
          <p:cNvSpPr/>
          <p:nvPr userDrawn="1"/>
        </p:nvSpPr>
        <p:spPr>
          <a:xfrm>
            <a:off x="425905" y="1563737"/>
            <a:ext cx="2042547" cy="3770263"/>
          </a:xfrm>
          <a:prstGeom prst="rect">
            <a:avLst/>
          </a:prstGeom>
          <a:noFill/>
        </p:spPr>
        <p:txBody>
          <a:bodyPr wrap="none" lIns="91440" tIns="45720" rIns="91440" bIns="45720">
            <a:spAutoFit/>
          </a:bodyPr>
          <a:lstStyle/>
          <a:p>
            <a:pPr algn="ctr"/>
            <a:r>
              <a:rPr lang="en-US" sz="23900" b="1" cap="none" spc="0" dirty="0" smtClean="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rPr>
              <a:t>A</a:t>
            </a:r>
            <a:endParaRPr lang="en-US" sz="23900" b="1" cap="none" spc="0" dirty="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949235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5"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706" r:id="rId5"/>
    <p:sldLayoutId id="2147483707" r:id="rId6"/>
    <p:sldLayoutId id="2147483697" r:id="rId7"/>
    <p:sldLayoutId id="2147483698" r:id="rId8"/>
    <p:sldLayoutId id="2147483679" r:id="rId9"/>
    <p:sldLayoutId id="2147483695" r:id="rId10"/>
    <p:sldLayoutId id="2147483681" r:id="rId11"/>
    <p:sldLayoutId id="2147483682" r:id="rId12"/>
    <p:sldLayoutId id="2147483680" r:id="rId13"/>
    <p:sldLayoutId id="2147483696" r:id="rId14"/>
    <p:sldLayoutId id="2147483685" r:id="rId15"/>
    <p:sldLayoutId id="2147483686" r:id="rId16"/>
    <p:sldLayoutId id="2147483687" r:id="rId17"/>
    <p:sldLayoutId id="2147483688" r:id="rId18"/>
    <p:sldLayoutId id="2147483689" r:id="rId19"/>
    <p:sldLayoutId id="2147483700" r:id="rId20"/>
    <p:sldLayoutId id="2147483701" r:id="rId21"/>
    <p:sldLayoutId id="2147483702" r:id="rId22"/>
    <p:sldLayoutId id="2147483705" r:id="rId23"/>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hyperlink" Target="http://kendrickcoleman.com/" TargetMode="External"/><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2/21/NR-1_986.jpg"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19.jpeg"/><Relationship Id="rId29"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hyperlink" Target="http://www.linkedin.com/christopherdavis" TargetMode="External"/><Relationship Id="rId11" Type="http://schemas.openxmlformats.org/officeDocument/2006/relationships/image" Target="../media/image14.jpe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 Type="http://schemas.openxmlformats.org/officeDocument/2006/relationships/image" Target="../media/image11.png"/><Relationship Id="rId15" Type="http://schemas.openxmlformats.org/officeDocument/2006/relationships/image" Target="../media/image18.jpe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hyperlink" Target="mailto:chrisdavis@vmware.com" TargetMode="External"/><Relationship Id="rId19" Type="http://schemas.openxmlformats.org/officeDocument/2006/relationships/image" Target="../media/image22.png"/><Relationship Id="rId31" Type="http://schemas.openxmlformats.org/officeDocument/2006/relationships/image" Target="../media/image34.png"/><Relationship Id="rId44" Type="http://schemas.openxmlformats.org/officeDocument/2006/relationships/image" Target="../media/image47.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7.jpeg"/><Relationship Id="rId22" Type="http://schemas.openxmlformats.org/officeDocument/2006/relationships/image" Target="../media/image25.jpe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8" Type="http://schemas.openxmlformats.org/officeDocument/2006/relationships/hyperlink" Target="https://www.amazon.com/author/chrisdavis" TargetMode="External"/><Relationship Id="rId3" Type="http://schemas.openxmlformats.org/officeDocument/2006/relationships/hyperlink" Target="http://www.cloudauditcontrols.com/" TargetMode="External"/><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0" Type="http://schemas.openxmlformats.org/officeDocument/2006/relationships/image" Target="../media/image23.jpeg"/><Relationship Id="rId41" Type="http://schemas.openxmlformats.org/officeDocument/2006/relationships/image" Target="../media/image4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hyperlink" Target="http://www.issa.org/" TargetMode="External"/><Relationship Id="rId13" Type="http://schemas.openxmlformats.org/officeDocument/2006/relationships/hyperlink" Target="http://www.ponemon.org/" TargetMode="External"/><Relationship Id="rId3" Type="http://schemas.openxmlformats.org/officeDocument/2006/relationships/hyperlink" Target="http://www.opensecurityfoundation.org/" TargetMode="External"/><Relationship Id="rId7" Type="http://schemas.openxmlformats.org/officeDocument/2006/relationships/hyperlink" Target="http://www.isaca.org/" TargetMode="External"/><Relationship Id="rId12" Type="http://schemas.openxmlformats.org/officeDocument/2006/relationships/hyperlink" Target="http://www.sans.org/" TargetMode="External"/><Relationship Id="rId2" Type="http://schemas.openxmlformats.org/officeDocument/2006/relationships/notesSlide" Target="../notesSlides/notesSlide22.xml"/><Relationship Id="rId16"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hyperlink" Target="http://www.idtheftcenter.org/" TargetMode="External"/><Relationship Id="rId11" Type="http://schemas.openxmlformats.org/officeDocument/2006/relationships/hyperlink" Target="http://www.privacyrights.org/" TargetMode="External"/><Relationship Id="rId5" Type="http://schemas.openxmlformats.org/officeDocument/2006/relationships/hyperlink" Target="http://www.databreaches.net/" TargetMode="External"/><Relationship Id="rId15" Type="http://schemas.openxmlformats.org/officeDocument/2006/relationships/customXml" Target="../ink/ink1.xml"/><Relationship Id="rId10" Type="http://schemas.openxmlformats.org/officeDocument/2006/relationships/hyperlink" Target="http://owasp.com/index.php/Main_Page" TargetMode="External"/><Relationship Id="rId4" Type="http://schemas.openxmlformats.org/officeDocument/2006/relationships/hyperlink" Target="http://gocsi.com/" TargetMode="External"/><Relationship Id="rId9" Type="http://schemas.openxmlformats.org/officeDocument/2006/relationships/hyperlink" Target="http://www.mitre.org/" TargetMode="External"/><Relationship Id="rId14" Type="http://schemas.openxmlformats.org/officeDocument/2006/relationships/hyperlink" Target="http://bit.ly/h5BnXJ"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hyperlink" Target="http://www.isecom.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oissg.org/" TargetMode="External"/><Relationship Id="rId5" Type="http://schemas.openxmlformats.org/officeDocument/2006/relationships/hyperlink" Target="http://www.ffiec.gov/ffiecinfobase/index.html" TargetMode="External"/><Relationship Id="rId4" Type="http://schemas.openxmlformats.org/officeDocument/2006/relationships/hyperlink" Target="http://csrc.ncsl.nist.gov/publications/nistpubs/index.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hyperlink" Target="https://www.metasploit.com/"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mailto:cmd140430@utdallas.edu" TargetMode="Externa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solidFill>
            <a:schemeClr val="bg1">
              <a:alpha val="74000"/>
            </a:schemeClr>
          </a:solidFill>
          <a:effectLst>
            <a:softEdge rad="127000"/>
          </a:effectLst>
        </p:spPr>
        <p:txBody>
          <a:bodyPr/>
          <a:lstStyle/>
          <a:p>
            <a:r>
              <a:rPr lang="en-US" sz="8000" dirty="0" smtClean="0"/>
              <a:t>Secure IT!</a:t>
            </a:r>
            <a:endParaRPr lang="en-US" sz="8000" dirty="0"/>
          </a:p>
        </p:txBody>
      </p:sp>
      <p:sp>
        <p:nvSpPr>
          <p:cNvPr id="7" name="Subtitle 6"/>
          <p:cNvSpPr>
            <a:spLocks noGrp="1"/>
          </p:cNvSpPr>
          <p:nvPr>
            <p:ph type="subTitle" idx="1"/>
          </p:nvPr>
        </p:nvSpPr>
        <p:spPr/>
        <p:txBody>
          <a:bodyPr/>
          <a:lstStyle/>
          <a:p>
            <a:r>
              <a:rPr lang="en-US" dirty="0" smtClean="0"/>
              <a:t>ITS </a:t>
            </a:r>
            <a:r>
              <a:rPr lang="en-US" dirty="0"/>
              <a:t>Summer </a:t>
            </a:r>
            <a:r>
              <a:rPr lang="en-US" dirty="0" smtClean="0"/>
              <a:t>Academy</a:t>
            </a:r>
          </a:p>
          <a:p>
            <a:r>
              <a:rPr lang="en-US" dirty="0"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7609"/>
          <a:stretch/>
        </p:blipFill>
        <p:spPr>
          <a:xfrm>
            <a:off x="0" y="0"/>
            <a:ext cx="9144000" cy="6858000"/>
          </a:xfrm>
          <a:prstGeom prst="rect">
            <a:avLst/>
          </a:prstGeom>
        </p:spPr>
      </p:pic>
      <p:sp>
        <p:nvSpPr>
          <p:cNvPr id="4" name="Rectangle 3"/>
          <p:cNvSpPr/>
          <p:nvPr/>
        </p:nvSpPr>
        <p:spPr>
          <a:xfrm>
            <a:off x="2751582" y="3244334"/>
            <a:ext cx="3652410" cy="369332"/>
          </a:xfrm>
          <a:prstGeom prst="rect">
            <a:avLst/>
          </a:prstGeom>
          <a:solidFill>
            <a:schemeClr val="bg1"/>
          </a:solidFill>
        </p:spPr>
        <p:txBody>
          <a:bodyPr wrap="none">
            <a:spAutoFit/>
          </a:bodyPr>
          <a:lstStyle/>
          <a:p>
            <a:r>
              <a:rPr lang="en-US" dirty="0">
                <a:ln>
                  <a:solidFill>
                    <a:schemeClr val="tx1"/>
                  </a:solidFill>
                </a:ln>
                <a:effectLst/>
              </a:rPr>
              <a:t>Community. Village raising a warrior. </a:t>
            </a:r>
          </a:p>
        </p:txBody>
      </p:sp>
    </p:spTree>
    <p:extLst>
      <p:ext uri="{BB962C8B-B14F-4D97-AF65-F5344CB8AC3E}">
        <p14:creationId xmlns:p14="http://schemas.microsoft.com/office/powerpoint/2010/main" val="4008661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Smart Card</a:t>
            </a:r>
          </a:p>
        </p:txBody>
      </p:sp>
      <p:pic>
        <p:nvPicPr>
          <p:cNvPr id="73731" name="Picture 3" descr="smartcard"/>
          <p:cNvPicPr>
            <a:picLocks noChangeAspect="1" noChangeArrowheads="1"/>
          </p:cNvPicPr>
          <p:nvPr/>
        </p:nvPicPr>
        <p:blipFill>
          <a:blip r:embed="rId2" cstate="print"/>
          <a:srcRect/>
          <a:stretch>
            <a:fillRect/>
          </a:stretch>
        </p:blipFill>
        <p:spPr bwMode="auto">
          <a:xfrm>
            <a:off x="1066800" y="1600200"/>
            <a:ext cx="6553200" cy="4913507"/>
          </a:xfrm>
          <a:prstGeom prst="rect">
            <a:avLst/>
          </a:prstGeom>
          <a:noFill/>
          <a:ln w="9525">
            <a:noFill/>
            <a:miter lim="800000"/>
            <a:headEnd/>
            <a:tailEnd/>
          </a:ln>
        </p:spPr>
      </p:pic>
    </p:spTree>
    <p:extLst>
      <p:ext uri="{BB962C8B-B14F-4D97-AF65-F5344CB8AC3E}">
        <p14:creationId xmlns:p14="http://schemas.microsoft.com/office/powerpoint/2010/main" val="1198499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smtClean="0"/>
              <a:t>Smart Card</a:t>
            </a:r>
          </a:p>
        </p:txBody>
      </p:sp>
      <p:sp>
        <p:nvSpPr>
          <p:cNvPr id="74755" name="Rectangle 3"/>
          <p:cNvSpPr>
            <a:spLocks noGrp="1" noChangeArrowheads="1"/>
          </p:cNvSpPr>
          <p:nvPr>
            <p:ph idx="1"/>
          </p:nvPr>
        </p:nvSpPr>
        <p:spPr/>
        <p:txBody>
          <a:bodyPr>
            <a:normAutofit/>
          </a:bodyPr>
          <a:lstStyle/>
          <a:p>
            <a:r>
              <a:rPr lang="en-US" sz="2600" dirty="0" smtClean="0"/>
              <a:t>Much more secure than memory cards</a:t>
            </a:r>
          </a:p>
          <a:p>
            <a:r>
              <a:rPr lang="en-US" sz="2600" dirty="0" smtClean="0"/>
              <a:t>Can actually process information</a:t>
            </a:r>
          </a:p>
          <a:p>
            <a:r>
              <a:rPr lang="en-US" sz="2600" dirty="0" smtClean="0"/>
              <a:t>Includes a microprocessor and ICs</a:t>
            </a:r>
          </a:p>
          <a:p>
            <a:r>
              <a:rPr lang="en-US" sz="2600" dirty="0" smtClean="0"/>
              <a:t>Can provide two factor authentication, as you the card can store authentication protected by a pin. (so you need the card, and you need to know something)</a:t>
            </a:r>
          </a:p>
          <a:p>
            <a:r>
              <a:rPr lang="en-US" sz="2600" dirty="0" smtClean="0"/>
              <a:t>Two types</a:t>
            </a:r>
          </a:p>
          <a:p>
            <a:pPr lvl="1"/>
            <a:r>
              <a:rPr lang="en-US" sz="2400" dirty="0" smtClean="0"/>
              <a:t>Contact </a:t>
            </a:r>
          </a:p>
          <a:p>
            <a:pPr lvl="1"/>
            <a:r>
              <a:rPr lang="en-US" sz="2400" dirty="0" smtClean="0"/>
              <a:t>contactless</a:t>
            </a:r>
          </a:p>
        </p:txBody>
      </p:sp>
    </p:spTree>
    <p:extLst>
      <p:ext uri="{BB962C8B-B14F-4D97-AF65-F5344CB8AC3E}">
        <p14:creationId xmlns:p14="http://schemas.microsoft.com/office/powerpoint/2010/main" val="34595071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102</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6092"/>
            <a:ext cx="7924800" cy="609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564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Smart Card Attacks</a:t>
            </a:r>
          </a:p>
        </p:txBody>
      </p:sp>
      <p:sp>
        <p:nvSpPr>
          <p:cNvPr id="75779" name="Rectangle 3"/>
          <p:cNvSpPr>
            <a:spLocks noGrp="1" noChangeArrowheads="1"/>
          </p:cNvSpPr>
          <p:nvPr>
            <p:ph idx="1"/>
          </p:nvPr>
        </p:nvSpPr>
        <p:spPr/>
        <p:txBody>
          <a:bodyPr>
            <a:normAutofit lnSpcReduction="10000"/>
          </a:bodyPr>
          <a:lstStyle/>
          <a:p>
            <a:pPr>
              <a:buNone/>
            </a:pPr>
            <a:r>
              <a:rPr lang="en-US" dirty="0" smtClean="0"/>
              <a:t>There are attacks against smart cards</a:t>
            </a:r>
          </a:p>
          <a:p>
            <a:endParaRPr lang="en-US" dirty="0" smtClean="0"/>
          </a:p>
          <a:p>
            <a:pPr>
              <a:buNone/>
            </a:pPr>
            <a:r>
              <a:rPr lang="en-US" dirty="0" smtClean="0"/>
              <a:t>1. Fault generation – manipulate environmental controls and measure errors in order to reverse engineer logic etc.</a:t>
            </a:r>
          </a:p>
          <a:p>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(more)</a:t>
            </a:r>
          </a:p>
        </p:txBody>
      </p:sp>
    </p:spTree>
    <p:extLst>
      <p:ext uri="{BB962C8B-B14F-4D97-AF65-F5344CB8AC3E}">
        <p14:creationId xmlns:p14="http://schemas.microsoft.com/office/powerpoint/2010/main" val="12414161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Smart Card Attacks</a:t>
            </a:r>
          </a:p>
        </p:txBody>
      </p:sp>
      <p:sp>
        <p:nvSpPr>
          <p:cNvPr id="76803" name="Rectangle 3"/>
          <p:cNvSpPr>
            <a:spLocks noGrp="1" noChangeArrowheads="1"/>
          </p:cNvSpPr>
          <p:nvPr>
            <p:ph idx="1"/>
          </p:nvPr>
        </p:nvSpPr>
        <p:spPr/>
        <p:txBody>
          <a:bodyPr/>
          <a:lstStyle/>
          <a:p>
            <a:pPr>
              <a:buNone/>
            </a:pPr>
            <a:r>
              <a:rPr lang="en-US" dirty="0" smtClean="0"/>
              <a:t>2. Side Channel Attacks – Measure the cards while they work</a:t>
            </a:r>
          </a:p>
          <a:p>
            <a:pPr lvl="1"/>
            <a:r>
              <a:rPr lang="en-US" dirty="0" smtClean="0"/>
              <a:t>Differential power analysis – measure power emissions</a:t>
            </a:r>
          </a:p>
          <a:p>
            <a:pPr lvl="1"/>
            <a:r>
              <a:rPr lang="en-US" dirty="0" smtClean="0"/>
              <a:t>Electromagnetic analysis – example frequencies emitted</a:t>
            </a:r>
          </a:p>
          <a:p>
            <a:pPr lvl="1"/>
            <a:endParaRPr lang="en-US" dirty="0" smtClean="0"/>
          </a:p>
          <a:p>
            <a:pPr lvl="1"/>
            <a:endParaRPr lang="en-US" dirty="0" smtClean="0"/>
          </a:p>
          <a:p>
            <a:pPr algn="ctr">
              <a:buNone/>
            </a:pPr>
            <a:r>
              <a:rPr lang="en-US" dirty="0" smtClean="0"/>
              <a:t>(more)</a:t>
            </a:r>
          </a:p>
          <a:p>
            <a:endParaRPr lang="en-US" dirty="0" smtClean="0"/>
          </a:p>
        </p:txBody>
      </p:sp>
    </p:spTree>
    <p:extLst>
      <p:ext uri="{BB962C8B-B14F-4D97-AF65-F5344CB8AC3E}">
        <p14:creationId xmlns:p14="http://schemas.microsoft.com/office/powerpoint/2010/main" val="152635599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t>Smart Card Attacks</a:t>
            </a:r>
          </a:p>
        </p:txBody>
      </p:sp>
      <p:sp>
        <p:nvSpPr>
          <p:cNvPr id="77827" name="Rectangle 3"/>
          <p:cNvSpPr>
            <a:spLocks noGrp="1" noChangeArrowheads="1"/>
          </p:cNvSpPr>
          <p:nvPr>
            <p:ph idx="1"/>
          </p:nvPr>
        </p:nvSpPr>
        <p:spPr/>
        <p:txBody>
          <a:bodyPr/>
          <a:lstStyle/>
          <a:p>
            <a:pPr>
              <a:buNone/>
            </a:pPr>
            <a:r>
              <a:rPr lang="en-US" dirty="0" smtClean="0"/>
              <a:t>3. Micro probing* - using needles to vibrations to remove the outer protection on the cards circuits. Then tap into ROMS if possible or “die” ROMS to read data.</a:t>
            </a:r>
          </a:p>
        </p:txBody>
      </p:sp>
    </p:spTree>
    <p:extLst>
      <p:ext uri="{BB962C8B-B14F-4D97-AF65-F5344CB8AC3E}">
        <p14:creationId xmlns:p14="http://schemas.microsoft.com/office/powerpoint/2010/main" val="27256357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Grp="1" noChangeArrowheads="1"/>
          </p:cNvSpPr>
          <p:nvPr>
            <p:ph type="title"/>
          </p:nvPr>
        </p:nvSpPr>
        <p:spPr/>
        <p:txBody>
          <a:bodyPr/>
          <a:lstStyle/>
          <a:p>
            <a:r>
              <a:rPr lang="en-US" dirty="0" smtClean="0"/>
              <a:t>Access </a:t>
            </a:r>
            <a:r>
              <a:rPr lang="en-US" dirty="0"/>
              <a:t>Control Layers</a:t>
            </a:r>
            <a:endParaRPr lang="en-US" dirty="0" smtClean="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5670061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fontScale="90000"/>
          </a:bodyPr>
          <a:lstStyle/>
          <a:p>
            <a:r>
              <a:rPr lang="en-US" dirty="0" smtClean="0"/>
              <a:t/>
            </a:r>
            <a:br>
              <a:rPr lang="en-US" dirty="0" smtClean="0"/>
            </a:br>
            <a:r>
              <a:rPr lang="en-US" dirty="0" smtClean="0"/>
              <a:t>Controls and Control Types*</a:t>
            </a:r>
            <a:br>
              <a:rPr lang="en-US" dirty="0" smtClean="0"/>
            </a:br>
            <a:endParaRPr lang="en-US" dirty="0" smtClean="0"/>
          </a:p>
        </p:txBody>
      </p:sp>
      <p:sp>
        <p:nvSpPr>
          <p:cNvPr id="136195" name="Rectangle 3"/>
          <p:cNvSpPr>
            <a:spLocks noGrp="1" noChangeArrowheads="1"/>
          </p:cNvSpPr>
          <p:nvPr>
            <p:ph idx="1"/>
          </p:nvPr>
        </p:nvSpPr>
        <p:spPr/>
        <p:txBody>
          <a:bodyPr/>
          <a:lstStyle/>
          <a:p>
            <a:r>
              <a:rPr lang="en-US" smtClean="0"/>
              <a:t>There are Controls and Control types, need to understand these.</a:t>
            </a:r>
          </a:p>
          <a:p>
            <a:r>
              <a:rPr lang="en-US" smtClean="0"/>
              <a:t>Controls:</a:t>
            </a:r>
          </a:p>
          <a:p>
            <a:pPr lvl="1"/>
            <a:r>
              <a:rPr lang="en-US" smtClean="0"/>
              <a:t>Administrative</a:t>
            </a:r>
          </a:p>
          <a:p>
            <a:pPr lvl="1"/>
            <a:r>
              <a:rPr lang="en-US" smtClean="0"/>
              <a:t>Physical</a:t>
            </a:r>
          </a:p>
          <a:p>
            <a:pPr lvl="1"/>
            <a:r>
              <a:rPr lang="en-US" smtClean="0"/>
              <a:t>Technical</a:t>
            </a:r>
          </a:p>
        </p:txBody>
      </p:sp>
    </p:spTree>
    <p:extLst>
      <p:ext uri="{BB962C8B-B14F-4D97-AF65-F5344CB8AC3E}">
        <p14:creationId xmlns:p14="http://schemas.microsoft.com/office/powerpoint/2010/main" val="5277341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smtClean="0"/>
              <a:t>Administrative Controls</a:t>
            </a:r>
          </a:p>
        </p:txBody>
      </p:sp>
      <p:sp>
        <p:nvSpPr>
          <p:cNvPr id="136195" name="Rectangle 3"/>
          <p:cNvSpPr>
            <a:spLocks noGrp="1" noChangeArrowheads="1"/>
          </p:cNvSpPr>
          <p:nvPr>
            <p:ph idx="1"/>
          </p:nvPr>
        </p:nvSpPr>
        <p:spPr/>
        <p:txBody>
          <a:bodyPr/>
          <a:lstStyle/>
          <a:p>
            <a:r>
              <a:rPr lang="en-US" smtClean="0"/>
              <a:t>HR practices</a:t>
            </a:r>
          </a:p>
          <a:p>
            <a:r>
              <a:rPr lang="en-US" smtClean="0"/>
              <a:t>Management practices (supervisor, corrective actions)</a:t>
            </a:r>
          </a:p>
          <a:p>
            <a:r>
              <a:rPr lang="en-US" smtClean="0"/>
              <a:t>Training</a:t>
            </a:r>
          </a:p>
          <a:p>
            <a:r>
              <a:rPr lang="en-US" smtClean="0"/>
              <a:t>Testing – not technical, and management’* responsibility to ensure it happens</a:t>
            </a:r>
          </a:p>
          <a:p>
            <a:endParaRPr lang="en-US" dirty="0" smtClean="0"/>
          </a:p>
        </p:txBody>
      </p:sp>
    </p:spTree>
    <p:extLst>
      <p:ext uri="{BB962C8B-B14F-4D97-AF65-F5344CB8AC3E}">
        <p14:creationId xmlns:p14="http://schemas.microsoft.com/office/powerpoint/2010/main" val="13923818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Physical Controls</a:t>
            </a:r>
          </a:p>
        </p:txBody>
      </p:sp>
      <p:sp>
        <p:nvSpPr>
          <p:cNvPr id="137219" name="Rectangle 3"/>
          <p:cNvSpPr>
            <a:spLocks noGrp="1" noChangeArrowheads="1"/>
          </p:cNvSpPr>
          <p:nvPr>
            <p:ph idx="1"/>
          </p:nvPr>
        </p:nvSpPr>
        <p:spPr/>
        <p:txBody>
          <a:bodyPr>
            <a:normAutofit fontScale="92500" lnSpcReduction="10000"/>
          </a:bodyPr>
          <a:lstStyle/>
          <a:p>
            <a:r>
              <a:rPr lang="en-US" dirty="0" smtClean="0"/>
              <a:t>Physical Network Segregation (not logical) – ensure certain networks segments are physically restricted</a:t>
            </a:r>
          </a:p>
          <a:p>
            <a:r>
              <a:rPr lang="en-US" dirty="0" smtClean="0"/>
              <a:t>Perimeter Security – CCTV, fences, security guards, badges</a:t>
            </a:r>
          </a:p>
          <a:p>
            <a:r>
              <a:rPr lang="en-US" dirty="0" smtClean="0"/>
              <a:t>Computer Controls – physical locks on computer equipment, restrict USB access etc.</a:t>
            </a:r>
          </a:p>
          <a:p>
            <a:r>
              <a:rPr lang="en-US" dirty="0"/>
              <a:t>Work Area Separation – keep accountants out of R&amp;D areas</a:t>
            </a:r>
          </a:p>
          <a:p>
            <a:r>
              <a:rPr lang="en-US" dirty="0"/>
              <a:t>Cabling – shielding, Fiber</a:t>
            </a:r>
          </a:p>
          <a:p>
            <a:r>
              <a:rPr lang="en-US" dirty="0"/>
              <a:t>Control Zone – break up office into logical areas (lobby – public, R&amp;D- Top Secret, Offices – secret)</a:t>
            </a:r>
          </a:p>
        </p:txBody>
      </p:sp>
    </p:spTree>
    <p:extLst>
      <p:ext uri="{BB962C8B-B14F-4D97-AF65-F5344CB8AC3E}">
        <p14:creationId xmlns:p14="http://schemas.microsoft.com/office/powerpoint/2010/main" val="2826789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Tales from the Crypt </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11</a:t>
            </a:fld>
            <a:endParaRPr lang="en-US" dirty="0"/>
          </a:p>
        </p:txBody>
      </p:sp>
    </p:spTree>
    <p:extLst>
      <p:ext uri="{BB962C8B-B14F-4D97-AF65-F5344CB8AC3E}">
        <p14:creationId xmlns:p14="http://schemas.microsoft.com/office/powerpoint/2010/main" val="24686113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Technical or Logical controls</a:t>
            </a:r>
          </a:p>
        </p:txBody>
      </p:sp>
      <p:sp>
        <p:nvSpPr>
          <p:cNvPr id="139267" name="Rectangle 3"/>
          <p:cNvSpPr>
            <a:spLocks noGrp="1" noChangeArrowheads="1"/>
          </p:cNvSpPr>
          <p:nvPr>
            <p:ph idx="1"/>
          </p:nvPr>
        </p:nvSpPr>
        <p:spPr/>
        <p:txBody>
          <a:bodyPr/>
          <a:lstStyle/>
          <a:p>
            <a:r>
              <a:rPr lang="en-US" smtClean="0"/>
              <a:t>Using technology to protect</a:t>
            </a:r>
          </a:p>
          <a:p>
            <a:r>
              <a:rPr lang="en-US" smtClean="0"/>
              <a:t>System Access – Kerberos, PKI, radius (specifically access to a system)</a:t>
            </a:r>
          </a:p>
          <a:p>
            <a:r>
              <a:rPr lang="en-US" smtClean="0"/>
              <a:t>Network Architecture – IP subnets, VLANS , DMZ</a:t>
            </a:r>
          </a:p>
          <a:p>
            <a:r>
              <a:rPr lang="en-US" smtClean="0"/>
              <a:t>Network Access – Routers, Switches and Firewalls that control access</a:t>
            </a:r>
          </a:p>
          <a:p>
            <a:r>
              <a:rPr lang="en-US" smtClean="0"/>
              <a:t>Encryption – protect confidentiality, integrity</a:t>
            </a:r>
          </a:p>
          <a:p>
            <a:r>
              <a:rPr lang="en-US" smtClean="0"/>
              <a:t>Auditing – logging and notification systems.</a:t>
            </a:r>
            <a:endParaRPr lang="en-US" dirty="0" smtClean="0"/>
          </a:p>
        </p:txBody>
      </p:sp>
    </p:spTree>
    <p:extLst>
      <p:ext uri="{BB962C8B-B14F-4D97-AF65-F5344CB8AC3E}">
        <p14:creationId xmlns:p14="http://schemas.microsoft.com/office/powerpoint/2010/main" val="21616821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pPr marL="0" indent="0">
              <a:buNone/>
            </a:pPr>
            <a:r>
              <a:rPr lang="en-US" b="1" dirty="0"/>
              <a:t>Administrative Controls </a:t>
            </a:r>
          </a:p>
          <a:p>
            <a:pPr lvl="1"/>
            <a:r>
              <a:rPr lang="en-US" dirty="0"/>
              <a:t>Policy and procedures </a:t>
            </a:r>
          </a:p>
          <a:p>
            <a:pPr lvl="1"/>
            <a:r>
              <a:rPr lang="en-US" dirty="0"/>
              <a:t>Personnel controls </a:t>
            </a:r>
          </a:p>
          <a:p>
            <a:pPr lvl="1"/>
            <a:r>
              <a:rPr lang="en-US" dirty="0"/>
              <a:t>Supervisory structure </a:t>
            </a:r>
          </a:p>
          <a:p>
            <a:pPr lvl="1"/>
            <a:r>
              <a:rPr lang="en-US" dirty="0"/>
              <a:t>Security-awareness training </a:t>
            </a:r>
          </a:p>
          <a:p>
            <a:pPr lvl="1"/>
            <a:r>
              <a:rPr lang="en-US" dirty="0"/>
              <a:t>Testing </a:t>
            </a:r>
          </a:p>
          <a:p>
            <a:pPr marL="0" indent="0">
              <a:buNone/>
            </a:pPr>
            <a:r>
              <a:rPr lang="en-US" b="1" dirty="0"/>
              <a:t>Physical Controls </a:t>
            </a:r>
          </a:p>
          <a:p>
            <a:pPr lvl="1"/>
            <a:r>
              <a:rPr lang="en-US" dirty="0"/>
              <a:t>Network segregation </a:t>
            </a:r>
          </a:p>
          <a:p>
            <a:pPr lvl="1"/>
            <a:r>
              <a:rPr lang="en-US" dirty="0"/>
              <a:t>Perimeter security </a:t>
            </a:r>
            <a:endParaRPr lang="en-US" dirty="0" smtClean="0"/>
          </a:p>
          <a:p>
            <a:pPr lvl="1"/>
            <a:r>
              <a:rPr lang="en-US" dirty="0" smtClean="0"/>
              <a:t>Computer controls </a:t>
            </a:r>
          </a:p>
          <a:p>
            <a:endParaRPr lang="en-US" dirty="0"/>
          </a:p>
          <a:p>
            <a:endParaRPr lang="en-US" dirty="0"/>
          </a:p>
        </p:txBody>
      </p:sp>
      <p:sp>
        <p:nvSpPr>
          <p:cNvPr id="6" name="Content Placeholder 5"/>
          <p:cNvSpPr>
            <a:spLocks noGrp="1"/>
          </p:cNvSpPr>
          <p:nvPr>
            <p:ph sz="half" idx="2"/>
          </p:nvPr>
        </p:nvSpPr>
        <p:spPr/>
        <p:txBody>
          <a:bodyPr>
            <a:normAutofit/>
          </a:bodyPr>
          <a:lstStyle/>
          <a:p>
            <a:pPr lvl="1"/>
            <a:r>
              <a:rPr lang="en-US" dirty="0" smtClean="0"/>
              <a:t>Work </a:t>
            </a:r>
            <a:r>
              <a:rPr lang="en-US" dirty="0"/>
              <a:t>area separation </a:t>
            </a:r>
          </a:p>
          <a:p>
            <a:pPr lvl="1"/>
            <a:r>
              <a:rPr lang="en-US" dirty="0"/>
              <a:t>Data backups </a:t>
            </a:r>
          </a:p>
          <a:p>
            <a:pPr lvl="1"/>
            <a:r>
              <a:rPr lang="en-US" dirty="0"/>
              <a:t>Cabling </a:t>
            </a:r>
          </a:p>
          <a:p>
            <a:pPr lvl="1"/>
            <a:r>
              <a:rPr lang="en-US" dirty="0"/>
              <a:t>Control zone </a:t>
            </a:r>
          </a:p>
          <a:p>
            <a:pPr marL="0" indent="0">
              <a:buNone/>
            </a:pPr>
            <a:r>
              <a:rPr lang="en-US" b="1" dirty="0"/>
              <a:t>Technical Controls </a:t>
            </a:r>
          </a:p>
          <a:p>
            <a:pPr lvl="1"/>
            <a:r>
              <a:rPr lang="en-US" dirty="0"/>
              <a:t>System access </a:t>
            </a:r>
          </a:p>
          <a:p>
            <a:pPr lvl="1"/>
            <a:r>
              <a:rPr lang="en-US" dirty="0"/>
              <a:t>Network architecture </a:t>
            </a:r>
          </a:p>
          <a:p>
            <a:pPr lvl="1"/>
            <a:r>
              <a:rPr lang="en-US" dirty="0"/>
              <a:t>Network access </a:t>
            </a:r>
          </a:p>
          <a:p>
            <a:pPr lvl="1"/>
            <a:r>
              <a:rPr lang="en-US" dirty="0"/>
              <a:t>Encryption and protocols </a:t>
            </a:r>
          </a:p>
          <a:p>
            <a:pPr lvl="1"/>
            <a:r>
              <a:rPr lang="en-US" dirty="0"/>
              <a:t>Auditing</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111</a:t>
            </a:fld>
            <a:endParaRPr lang="en-US" dirty="0"/>
          </a:p>
        </p:txBody>
      </p:sp>
      <p:sp>
        <p:nvSpPr>
          <p:cNvPr id="3" name="Title 2"/>
          <p:cNvSpPr>
            <a:spLocks noGrp="1"/>
          </p:cNvSpPr>
          <p:nvPr>
            <p:ph type="title"/>
          </p:nvPr>
        </p:nvSpPr>
        <p:spPr/>
        <p:txBody>
          <a:bodyPr/>
          <a:lstStyle/>
          <a:p>
            <a:r>
              <a:rPr lang="en-US" dirty="0"/>
              <a:t>Summary </a:t>
            </a:r>
            <a:r>
              <a:rPr lang="en-US" dirty="0" smtClean="0"/>
              <a:t>of Access </a:t>
            </a:r>
            <a:r>
              <a:rPr lang="en-US" dirty="0"/>
              <a:t>Control Layers</a:t>
            </a:r>
          </a:p>
        </p:txBody>
      </p:sp>
    </p:spTree>
    <p:extLst>
      <p:ext uri="{BB962C8B-B14F-4D97-AF65-F5344CB8AC3E}">
        <p14:creationId xmlns:p14="http://schemas.microsoft.com/office/powerpoint/2010/main" val="2256974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i="1" dirty="0" smtClean="0">
                <a:solidFill>
                  <a:schemeClr val="bg1">
                    <a:lumMod val="50000"/>
                  </a:schemeClr>
                </a:solidFill>
                <a:effectLst>
                  <a:outerShdw blurRad="50800" dist="38100" dir="2700000" algn="tl" rotWithShape="0">
                    <a:prstClr val="black">
                      <a:alpha val="40000"/>
                    </a:prstClr>
                  </a:outerShdw>
                  <a:reflection blurRad="152400" stA="47000" endPos="67000" dir="5400000" sy="-100000" algn="bl" rotWithShape="0"/>
                </a:effectLst>
              </a:rPr>
              <a:t>A Walk on the Wild </a:t>
            </a:r>
            <a:r>
              <a:rPr lang="en-US" i="1" dirty="0" smtClean="0">
                <a:solidFill>
                  <a:schemeClr val="bg1">
                    <a:lumMod val="50000"/>
                  </a:schemeClr>
                </a:solidFill>
                <a:effectLst>
                  <a:outerShdw blurRad="50800" dist="38100" dir="2700000" algn="tl" rotWithShape="0">
                    <a:prstClr val="black">
                      <a:alpha val="40000"/>
                    </a:prstClr>
                  </a:outerShdw>
                  <a:reflection blurRad="152400" stA="47000" endPos="67000" dir="5400000" sy="-100000" algn="bl" rotWithShape="0"/>
                </a:effectLst>
              </a:rPr>
              <a:t>Side. </a:t>
            </a:r>
            <a:r>
              <a:rPr lang="en-US" i="1" dirty="0" smtClean="0">
                <a:solidFill>
                  <a:schemeClr val="bg1">
                    <a:lumMod val="50000"/>
                  </a:schemeClr>
                </a:solidFill>
                <a:effectLst>
                  <a:outerShdw blurRad="50800" dist="38100" dir="2700000" algn="tl" rotWithShape="0">
                    <a:prstClr val="black">
                      <a:alpha val="40000"/>
                    </a:prstClr>
                  </a:outerShdw>
                  <a:reflection blurRad="152400" stA="47000" endPos="67000" dir="5400000" sy="-100000" algn="bl" rotWithShape="0"/>
                </a:effectLst>
              </a:rPr>
              <a:t/>
            </a:r>
            <a:br>
              <a:rPr lang="en-US" i="1" dirty="0" smtClean="0">
                <a:solidFill>
                  <a:schemeClr val="bg1">
                    <a:lumMod val="50000"/>
                  </a:schemeClr>
                </a:solidFill>
                <a:effectLst>
                  <a:outerShdw blurRad="50800" dist="38100" dir="2700000" algn="tl" rotWithShape="0">
                    <a:prstClr val="black">
                      <a:alpha val="40000"/>
                    </a:prstClr>
                  </a:outerShdw>
                  <a:reflection blurRad="152400" stA="47000" endPos="67000" dir="5400000" sy="-100000" algn="bl" rotWithShape="0"/>
                </a:effectLst>
              </a:rPr>
            </a:br>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12</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smtClean="0"/>
              <a:t>http://www.gartner.com/webinar/3178622</a:t>
            </a:r>
            <a:endParaRPr lang="en-US" sz="1400" dirty="0">
              <a:solidFill>
                <a:schemeClr val="dk1"/>
              </a:solidFill>
            </a:endParaRPr>
          </a:p>
        </p:txBody>
      </p:sp>
      <p:sp>
        <p:nvSpPr>
          <p:cNvPr id="4" name="Rectangle 3"/>
          <p:cNvSpPr/>
          <p:nvPr/>
        </p:nvSpPr>
        <p:spPr>
          <a:xfrm>
            <a:off x="0" y="0"/>
            <a:ext cx="9144000" cy="43088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200" b="1" dirty="0"/>
              <a:t>IT Spending Forecast, 4Q15 Update: What Will Make Headlines in 2016?</a:t>
            </a:r>
            <a:endParaRPr lang="en-US" sz="2200" dirty="0"/>
          </a:p>
        </p:txBody>
      </p:sp>
      <p:pic>
        <p:nvPicPr>
          <p:cNvPr id="10" name="Picture 9"/>
          <p:cNvPicPr>
            <a:picLocks noChangeAspect="1"/>
          </p:cNvPicPr>
          <p:nvPr/>
        </p:nvPicPr>
        <p:blipFill>
          <a:blip r:embed="rId2"/>
          <a:stretch>
            <a:fillRect/>
          </a:stretch>
        </p:blipFill>
        <p:spPr>
          <a:xfrm>
            <a:off x="196500" y="430887"/>
            <a:ext cx="8732088" cy="6119336"/>
          </a:xfrm>
          <a:prstGeom prst="rect">
            <a:avLst/>
          </a:prstGeom>
        </p:spPr>
      </p:pic>
      <p:sp>
        <p:nvSpPr>
          <p:cNvPr id="11" name="Rectangle 10"/>
          <p:cNvSpPr/>
          <p:nvPr/>
        </p:nvSpPr>
        <p:spPr>
          <a:xfrm>
            <a:off x="2362200" y="609600"/>
            <a:ext cx="3200400"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rgbClr val="000000"/>
                </a:solidFill>
                <a:latin typeface="Arial" panose="020B0604020202020204" pitchFamily="34" charset="0"/>
              </a:rPr>
              <a:t>2016 Security spend exceeds $84.3 billion! </a:t>
            </a:r>
          </a:p>
        </p:txBody>
      </p:sp>
      <p:sp>
        <p:nvSpPr>
          <p:cNvPr id="12" name="Rectangle 11"/>
          <p:cNvSpPr/>
          <p:nvPr/>
        </p:nvSpPr>
        <p:spPr>
          <a:xfrm>
            <a:off x="0" y="4734342"/>
            <a:ext cx="2514600" cy="21236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rgbClr val="000000"/>
                </a:solidFill>
                <a:latin typeface="Arial" panose="020B0604020202020204" pitchFamily="34" charset="0"/>
              </a:rPr>
              <a:t>Market Trends</a:t>
            </a: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Secure </a:t>
            </a:r>
            <a:r>
              <a:rPr lang="en-US" dirty="0">
                <a:solidFill>
                  <a:srgbClr val="000000"/>
                </a:solidFill>
                <a:latin typeface="Arial" panose="020B0604020202020204" pitchFamily="34" charset="0"/>
              </a:rPr>
              <a:t>Cloud/SaaS</a:t>
            </a: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Behavioral </a:t>
            </a:r>
            <a:r>
              <a:rPr lang="en-US" dirty="0">
                <a:solidFill>
                  <a:srgbClr val="000000"/>
                </a:solidFill>
                <a:latin typeface="Arial" panose="020B0604020202020204" pitchFamily="34" charset="0"/>
              </a:rPr>
              <a:t>Analysis</a:t>
            </a: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Algorithmic Security</a:t>
            </a:r>
          </a:p>
          <a:p>
            <a:pPr marL="285750" indent="-285750">
              <a:buFont typeface="Arial" panose="020B0604020202020204" pitchFamily="34" charset="0"/>
              <a:buChar char="•"/>
            </a:pPr>
            <a:r>
              <a:rPr lang="en-US" dirty="0" err="1" smtClean="0">
                <a:solidFill>
                  <a:srgbClr val="000000"/>
                </a:solidFill>
                <a:latin typeface="Arial" panose="020B0604020202020204" pitchFamily="34" charset="0"/>
              </a:rPr>
              <a:t>IoT</a:t>
            </a: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Analytics</a:t>
            </a: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Intel </a:t>
            </a:r>
            <a:r>
              <a:rPr lang="en-US" dirty="0">
                <a:solidFill>
                  <a:srgbClr val="000000"/>
                </a:solidFill>
                <a:latin typeface="Arial" panose="020B0604020202020204" pitchFamily="34" charset="0"/>
              </a:rPr>
              <a:t>Sharing</a:t>
            </a:r>
          </a:p>
        </p:txBody>
      </p:sp>
    </p:spTree>
    <p:extLst>
      <p:ext uri="{BB962C8B-B14F-4D97-AF65-F5344CB8AC3E}">
        <p14:creationId xmlns:p14="http://schemas.microsoft.com/office/powerpoint/2010/main" val="3777230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499" y="152400"/>
            <a:ext cx="9037001" cy="6553200"/>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6" name="Rectangle 5"/>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http://www.informationisbeautiful.net/visualizations/worlds-biggest-data-breaches-hacks</a:t>
            </a:r>
            <a:r>
              <a:rPr lang="en-US" sz="1400" dirty="0" smtClean="0"/>
              <a:t>/ </a:t>
            </a:r>
            <a:endParaRPr lang="en-US" sz="1400" dirty="0"/>
          </a:p>
        </p:txBody>
      </p:sp>
      <p:pic>
        <p:nvPicPr>
          <p:cNvPr id="7" name="Picture 6"/>
          <p:cNvPicPr>
            <a:picLocks noChangeAspect="1"/>
          </p:cNvPicPr>
          <p:nvPr/>
        </p:nvPicPr>
        <p:blipFill>
          <a:blip r:embed="rId3"/>
          <a:stretch>
            <a:fillRect/>
          </a:stretch>
        </p:blipFill>
        <p:spPr>
          <a:xfrm>
            <a:off x="6858000" y="152400"/>
            <a:ext cx="2232500" cy="3095058"/>
          </a:xfrm>
          <a:prstGeom prst="rect">
            <a:avLst/>
          </a:prstGeom>
        </p:spPr>
      </p:pic>
    </p:spTree>
    <p:extLst>
      <p:ext uri="{BB962C8B-B14F-4D97-AF65-F5344CB8AC3E}">
        <p14:creationId xmlns:p14="http://schemas.microsoft.com/office/powerpoint/2010/main" val="33912887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pic>
        <p:nvPicPr>
          <p:cNvPr id="3" name="Picture 2"/>
          <p:cNvPicPr>
            <a:picLocks noChangeAspect="1"/>
          </p:cNvPicPr>
          <p:nvPr/>
        </p:nvPicPr>
        <p:blipFill>
          <a:blip r:embed="rId2"/>
          <a:stretch>
            <a:fillRect/>
          </a:stretch>
        </p:blipFill>
        <p:spPr>
          <a:xfrm>
            <a:off x="533050" y="72099"/>
            <a:ext cx="8077900" cy="6713802"/>
          </a:xfrm>
          <a:prstGeom prst="rect">
            <a:avLst/>
          </a:prstGeom>
        </p:spPr>
      </p:pic>
      <p:pic>
        <p:nvPicPr>
          <p:cNvPr id="4" name="Picture 3"/>
          <p:cNvPicPr>
            <a:picLocks noChangeAspect="1"/>
          </p:cNvPicPr>
          <p:nvPr/>
        </p:nvPicPr>
        <p:blipFill>
          <a:blip r:embed="rId3"/>
          <a:stretch>
            <a:fillRect/>
          </a:stretch>
        </p:blipFill>
        <p:spPr>
          <a:xfrm>
            <a:off x="498757" y="72099"/>
            <a:ext cx="8146486" cy="6713802"/>
          </a:xfrm>
          <a:prstGeom prst="rect">
            <a:avLst/>
          </a:prstGeom>
        </p:spPr>
      </p:pic>
      <p:grpSp>
        <p:nvGrpSpPr>
          <p:cNvPr id="7" name="Group 6"/>
          <p:cNvGrpSpPr/>
          <p:nvPr/>
        </p:nvGrpSpPr>
        <p:grpSpPr>
          <a:xfrm>
            <a:off x="6324600" y="4495800"/>
            <a:ext cx="2133600" cy="160034"/>
            <a:chOff x="6324600" y="4495800"/>
            <a:chExt cx="2133600" cy="160034"/>
          </a:xfrm>
        </p:grpSpPr>
        <p:sp>
          <p:nvSpPr>
            <p:cNvPr id="5" name="Rounded Rectangle 4"/>
            <p:cNvSpPr/>
            <p:nvPr/>
          </p:nvSpPr>
          <p:spPr>
            <a:xfrm>
              <a:off x="6324600" y="4495800"/>
              <a:ext cx="2133600" cy="152400"/>
            </a:xfrm>
            <a:prstGeom prst="roundRect">
              <a:avLst/>
            </a:prstGeom>
            <a:solidFill>
              <a:srgbClr val="FFFF00"/>
            </a:solidFill>
            <a:effectLst>
              <a:glow rad="228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6347369" y="4495800"/>
              <a:ext cx="2088061" cy="160034"/>
            </a:xfrm>
            <a:prstGeom prst="rect">
              <a:avLst/>
            </a:prstGeom>
          </p:spPr>
        </p:pic>
      </p:grpSp>
      <p:sp>
        <p:nvSpPr>
          <p:cNvPr id="8" name="Rectangle 7"/>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http://www.informationisbeautiful.net/visualizations/worlds-biggest-data-breaches-hacks</a:t>
            </a:r>
            <a:r>
              <a:rPr lang="en-US" sz="1400" dirty="0" smtClean="0"/>
              <a:t>/ </a:t>
            </a:r>
            <a:endParaRPr lang="en-US" sz="1400" dirty="0"/>
          </a:p>
        </p:txBody>
      </p:sp>
    </p:spTree>
    <p:extLst>
      <p:ext uri="{BB962C8B-B14F-4D97-AF65-F5344CB8AC3E}">
        <p14:creationId xmlns:p14="http://schemas.microsoft.com/office/powerpoint/2010/main" val="140318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24161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038600" y="1109990"/>
            <a:ext cx="4436856" cy="523220"/>
          </a:xfrm>
          <a:prstGeom prst="rect">
            <a:avLst/>
          </a:prstGeom>
        </p:spPr>
        <p:txBody>
          <a:bodyPr wrap="none">
            <a:spAutoFit/>
          </a:bodyPr>
          <a:lstStyle/>
          <a:p>
            <a:r>
              <a:rPr lang="en-US" sz="2800" dirty="0">
                <a:hlinkClick r:id="rId3"/>
              </a:rPr>
              <a:t>http://</a:t>
            </a:r>
            <a:r>
              <a:rPr lang="en-US" sz="2800" dirty="0" smtClean="0">
                <a:hlinkClick r:id="rId3"/>
              </a:rPr>
              <a:t>kendrickcoleman.com</a:t>
            </a:r>
            <a:r>
              <a:rPr lang="en-US" sz="2800" dirty="0" smtClean="0"/>
              <a:t> </a:t>
            </a:r>
            <a:endParaRPr lang="en-US" sz="28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33600"/>
            <a:ext cx="668685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482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a:t>
            </a:fld>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93" y="457200"/>
            <a:ext cx="7429107" cy="595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314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805" y="659218"/>
            <a:ext cx="7315200" cy="578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01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5873100" cy="617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608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Summer </a:t>
            </a:r>
            <a:r>
              <a:rPr lang="en-US" dirty="0" smtClean="0"/>
              <a:t>Academy</a:t>
            </a:r>
            <a:br>
              <a:rPr lang="en-US" dirty="0" smtClean="0"/>
            </a:br>
            <a:r>
              <a:rPr lang="en-US" dirty="0" smtClean="0">
                <a:solidFill>
                  <a:srgbClr val="FF0000"/>
                </a:solidFill>
              </a:rPr>
              <a:t>Secure IT!</a:t>
            </a:r>
            <a:endParaRPr lang="en-US" dirty="0">
              <a:solidFill>
                <a:srgbClr val="FF0000"/>
              </a:solidFill>
            </a:endParaRPr>
          </a:p>
        </p:txBody>
      </p:sp>
      <p:sp>
        <p:nvSpPr>
          <p:cNvPr id="3" name="Text Placeholder 2"/>
          <p:cNvSpPr>
            <a:spLocks noGrp="1"/>
          </p:cNvSpPr>
          <p:nvPr>
            <p:ph type="body" idx="1"/>
          </p:nvPr>
        </p:nvSpPr>
        <p:spPr/>
        <p:txBody>
          <a:bodyPr/>
          <a:lstStyle/>
          <a:p>
            <a:r>
              <a:rPr lang="en-US" dirty="0">
                <a:effectLst>
                  <a:reflection blurRad="127000" stA="55000" endA="300" endPos="45500" dist="12700" dir="5400000" sy="-100000" algn="bl" rotWithShape="0"/>
                </a:effectLst>
              </a:rPr>
              <a:t>About the Class </a:t>
            </a:r>
            <a:r>
              <a:rPr lang="en-US" dirty="0" smtClean="0">
                <a:effectLst>
                  <a:reflection blurRad="127000" stA="55000" endA="300" endPos="45500" dist="12700" dir="5400000" sy="-100000" algn="bl" rotWithShape="0"/>
                </a:effectLst>
              </a:rPr>
              <a:t>&amp; Setting Expectations</a:t>
            </a:r>
            <a:endParaRPr lang="en-US" dirty="0">
              <a:effectLst>
                <a:reflection blurRad="127000" stA="55000" endA="300" endPos="45500" dist="12700" dir="5400000" sy="-100000" algn="bl" rotWithShape="0"/>
              </a:effectLst>
            </a:endParaRPr>
          </a:p>
        </p:txBody>
      </p:sp>
      <p:sp>
        <p:nvSpPr>
          <p:cNvPr id="4" name="Slide Number Placeholder 3"/>
          <p:cNvSpPr>
            <a:spLocks noGrp="1"/>
          </p:cNvSpPr>
          <p:nvPr>
            <p:ph type="sldNum" sz="quarter" idx="4"/>
          </p:nvPr>
        </p:nvSpPr>
        <p:spPr/>
        <p:txBody>
          <a:bodyPr/>
          <a:lstStyle/>
          <a:p>
            <a:fld id="{FB124A42-3BFC-4002-A422-5D3896DD5E41}" type="slidenum">
              <a:rPr lang="en-US" smtClean="0"/>
              <a:pPr/>
              <a:t>2</a:t>
            </a:fld>
            <a:endParaRPr lang="en-US" dirty="0"/>
          </a:p>
        </p:txBody>
      </p:sp>
    </p:spTree>
    <p:extLst>
      <p:ext uri="{BB962C8B-B14F-4D97-AF65-F5344CB8AC3E}">
        <p14:creationId xmlns:p14="http://schemas.microsoft.com/office/powerpoint/2010/main" val="14501945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20</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6" y="1371600"/>
            <a:ext cx="8889014" cy="378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2158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0" y="762000"/>
            <a:ext cx="904686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480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22</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5" y="304800"/>
            <a:ext cx="89161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76" y="4495800"/>
            <a:ext cx="867122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9961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2454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http://www.securityweek.com/2016-cyber-threat-predictions-use-your-advantage</a:t>
            </a:r>
            <a:endParaRPr lang="en-US" sz="1400" dirty="0">
              <a:solidFill>
                <a:schemeClr val="dk1"/>
              </a:solidFill>
            </a:endParaRPr>
          </a:p>
        </p:txBody>
      </p:sp>
      <p:pic>
        <p:nvPicPr>
          <p:cNvPr id="3" name="Picture 2"/>
          <p:cNvPicPr>
            <a:picLocks noChangeAspect="1"/>
          </p:cNvPicPr>
          <p:nvPr/>
        </p:nvPicPr>
        <p:blipFill>
          <a:blip r:embed="rId3"/>
          <a:stretch>
            <a:fillRect/>
          </a:stretch>
        </p:blipFill>
        <p:spPr>
          <a:xfrm>
            <a:off x="593830" y="1333499"/>
            <a:ext cx="8169170" cy="1517713"/>
          </a:xfrm>
          <a:prstGeom prst="rect">
            <a:avLst/>
          </a:prstGeom>
        </p:spPr>
      </p:pic>
      <p:pic>
        <p:nvPicPr>
          <p:cNvPr id="4" name="Picture 3"/>
          <p:cNvPicPr>
            <a:picLocks noChangeAspect="1"/>
          </p:cNvPicPr>
          <p:nvPr/>
        </p:nvPicPr>
        <p:blipFill>
          <a:blip r:embed="rId4"/>
          <a:stretch>
            <a:fillRect/>
          </a:stretch>
        </p:blipFill>
        <p:spPr>
          <a:xfrm>
            <a:off x="136630" y="533400"/>
            <a:ext cx="4286250" cy="800100"/>
          </a:xfrm>
          <a:prstGeom prst="rect">
            <a:avLst/>
          </a:prstGeom>
        </p:spPr>
      </p:pic>
      <p:sp>
        <p:nvSpPr>
          <p:cNvPr id="5" name="Rectangle 4"/>
          <p:cNvSpPr/>
          <p:nvPr/>
        </p:nvSpPr>
        <p:spPr>
          <a:xfrm>
            <a:off x="304800" y="2987457"/>
            <a:ext cx="8458200" cy="3108543"/>
          </a:xfrm>
          <a:prstGeom prst="rect">
            <a:avLst/>
          </a:prstGeom>
        </p:spPr>
        <p:txBody>
          <a:bodyPr wrap="square">
            <a:spAutoFit/>
          </a:bodyPr>
          <a:lstStyle/>
          <a:p>
            <a:r>
              <a:rPr lang="en-US" sz="2800" b="1" dirty="0"/>
              <a:t>1. Attribution remains murky.  </a:t>
            </a:r>
          </a:p>
          <a:p>
            <a:r>
              <a:rPr lang="en-US" sz="2800" b="1" dirty="0"/>
              <a:t>2. Ransom continues to rule. </a:t>
            </a:r>
          </a:p>
          <a:p>
            <a:r>
              <a:rPr lang="en-US" sz="2800" b="1" dirty="0"/>
              <a:t>3. More attackers share the global stage.  </a:t>
            </a:r>
          </a:p>
          <a:p>
            <a:r>
              <a:rPr lang="en-US" sz="2800" b="1" dirty="0"/>
              <a:t>4. Criminals follow the money.  </a:t>
            </a:r>
          </a:p>
          <a:p>
            <a:r>
              <a:rPr lang="en-US" sz="2800" b="1" dirty="0"/>
              <a:t>5. Hacktivists get more sophisticated.  </a:t>
            </a:r>
          </a:p>
          <a:p>
            <a:r>
              <a:rPr lang="en-US" sz="2800" b="1" dirty="0"/>
              <a:t>6. Dark web marketplaces scramble for leadership.  </a:t>
            </a:r>
          </a:p>
          <a:p>
            <a:r>
              <a:rPr lang="en-US" sz="2800" b="1" dirty="0"/>
              <a:t>7. Attacks on the retail industry evolve. </a:t>
            </a:r>
          </a:p>
        </p:txBody>
      </p:sp>
    </p:spTree>
    <p:extLst>
      <p:ext uri="{BB962C8B-B14F-4D97-AF65-F5344CB8AC3E}">
        <p14:creationId xmlns:p14="http://schemas.microsoft.com/office/powerpoint/2010/main" val="28753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 y="-1"/>
            <a:ext cx="9143999" cy="6245423"/>
          </a:xfrm>
          <a:prstGeom prst="rect">
            <a:avLst/>
          </a:prstGeom>
        </p:spPr>
      </p:pic>
      <p:sp>
        <p:nvSpPr>
          <p:cNvPr id="2" name="Rectangle 1"/>
          <p:cNvSpPr/>
          <p:nvPr/>
        </p:nvSpPr>
        <p:spPr>
          <a:xfrm>
            <a:off x="0" y="5940623"/>
            <a:ext cx="9144000" cy="307777"/>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ctr"/>
            <a:r>
              <a:rPr lang="en-US" sz="1400"/>
              <a:t>http://www.theregister.co.uk/2016/02/05/malware_museum/</a:t>
            </a:r>
            <a:endParaRPr lang="en-US" sz="1400" dirty="0">
              <a:solidFill>
                <a:schemeClr val="dk1"/>
              </a:solidFill>
            </a:endParaRPr>
          </a:p>
        </p:txBody>
      </p:sp>
      <p:sp>
        <p:nvSpPr>
          <p:cNvPr id="3" name="Rectangle 2"/>
          <p:cNvSpPr/>
          <p:nvPr/>
        </p:nvSpPr>
        <p:spPr>
          <a:xfrm>
            <a:off x="1" y="6248400"/>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smtClean="0">
                <a:solidFill>
                  <a:schemeClr val="dk1"/>
                </a:solidFill>
              </a:rPr>
              <a:t>78 Samples….. Safe Fun…… https</a:t>
            </a:r>
            <a:r>
              <a:rPr lang="en-US" sz="1400" dirty="0">
                <a:solidFill>
                  <a:schemeClr val="dk1"/>
                </a:solidFill>
              </a:rPr>
              <a:t>://archive.org/details/malwaremuseum</a:t>
            </a:r>
          </a:p>
        </p:txBody>
      </p:sp>
      <p:pic>
        <p:nvPicPr>
          <p:cNvPr id="4" name="Picture 3"/>
          <p:cNvPicPr>
            <a:picLocks noChangeAspect="1"/>
          </p:cNvPicPr>
          <p:nvPr/>
        </p:nvPicPr>
        <p:blipFill>
          <a:blip r:embed="rId4"/>
          <a:stretch>
            <a:fillRect/>
          </a:stretch>
        </p:blipFill>
        <p:spPr>
          <a:xfrm>
            <a:off x="228224" y="533400"/>
            <a:ext cx="4343776" cy="3383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5"/>
          <a:stretch>
            <a:fillRect/>
          </a:stretch>
        </p:blipFill>
        <p:spPr>
          <a:xfrm>
            <a:off x="2080071" y="1474545"/>
            <a:ext cx="4366638" cy="3345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6"/>
          <a:stretch>
            <a:fillRect/>
          </a:stretch>
        </p:blipFill>
        <p:spPr>
          <a:xfrm>
            <a:off x="3962400" y="2415690"/>
            <a:ext cx="4359018" cy="3307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7"/>
          <a:stretch>
            <a:fillRect/>
          </a:stretch>
        </p:blipFill>
        <p:spPr>
          <a:xfrm>
            <a:off x="907543" y="5181600"/>
            <a:ext cx="2028825" cy="387321"/>
          </a:xfrm>
          <a:prstGeom prst="rect">
            <a:avLst/>
          </a:prstGeom>
        </p:spPr>
      </p:pic>
    </p:spTree>
    <p:extLst>
      <p:ext uri="{BB962C8B-B14F-4D97-AF65-F5344CB8AC3E}">
        <p14:creationId xmlns:p14="http://schemas.microsoft.com/office/powerpoint/2010/main" val="29558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25</a:t>
            </a:fld>
            <a:endParaRPr lang="en-US" dirty="0"/>
          </a:p>
        </p:txBody>
      </p:sp>
      <p:pic>
        <p:nvPicPr>
          <p:cNvPr id="3" name="Picture 2"/>
          <p:cNvPicPr>
            <a:picLocks noChangeAspect="1"/>
          </p:cNvPicPr>
          <p:nvPr/>
        </p:nvPicPr>
        <p:blipFill>
          <a:blip r:embed="rId2"/>
          <a:stretch>
            <a:fillRect/>
          </a:stretch>
        </p:blipFill>
        <p:spPr>
          <a:xfrm>
            <a:off x="228600" y="533400"/>
            <a:ext cx="5006774" cy="220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3504"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a:t>http://www.theregister.co.uk/security/</a:t>
            </a:r>
            <a:endParaRPr lang="en-US" sz="1400" dirty="0"/>
          </a:p>
        </p:txBody>
      </p:sp>
      <p:pic>
        <p:nvPicPr>
          <p:cNvPr id="5" name="Picture 4"/>
          <p:cNvPicPr>
            <a:picLocks noChangeAspect="1"/>
          </p:cNvPicPr>
          <p:nvPr/>
        </p:nvPicPr>
        <p:blipFill>
          <a:blip r:embed="rId3"/>
          <a:stretch>
            <a:fillRect/>
          </a:stretch>
        </p:blipFill>
        <p:spPr>
          <a:xfrm>
            <a:off x="685800" y="1329695"/>
            <a:ext cx="4983912" cy="2187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145442" y="1857601"/>
            <a:ext cx="5022015" cy="2065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1752600" y="2394396"/>
            <a:ext cx="5014395" cy="3696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841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26</a:t>
            </a:fld>
            <a:endParaRPr lang="en-US" dirty="0"/>
          </a:p>
        </p:txBody>
      </p:sp>
      <p:sp>
        <p:nvSpPr>
          <p:cNvPr id="4" name="Rectangle 3"/>
          <p:cNvSpPr/>
          <p:nvPr/>
        </p:nvSpPr>
        <p:spPr>
          <a:xfrm>
            <a:off x="13504"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a:t>https://www.cia.gov/news-information/blog/2016/take-a-peek-into-our-x-files.html</a:t>
            </a:r>
            <a:endParaRPr lang="en-US" sz="1400" dirty="0"/>
          </a:p>
        </p:txBody>
      </p:sp>
      <p:pic>
        <p:nvPicPr>
          <p:cNvPr id="8" name="Picture 7"/>
          <p:cNvPicPr>
            <a:picLocks noChangeAspect="1"/>
          </p:cNvPicPr>
          <p:nvPr/>
        </p:nvPicPr>
        <p:blipFill>
          <a:blip r:embed="rId2"/>
          <a:stretch>
            <a:fillRect/>
          </a:stretch>
        </p:blipFill>
        <p:spPr>
          <a:xfrm>
            <a:off x="0" y="609600"/>
            <a:ext cx="4762913" cy="845893"/>
          </a:xfrm>
          <a:prstGeom prst="rect">
            <a:avLst/>
          </a:prstGeom>
        </p:spPr>
      </p:pic>
      <p:pic>
        <p:nvPicPr>
          <p:cNvPr id="9" name="Picture 8"/>
          <p:cNvPicPr>
            <a:picLocks noChangeAspect="1"/>
          </p:cNvPicPr>
          <p:nvPr/>
        </p:nvPicPr>
        <p:blipFill>
          <a:blip r:embed="rId3"/>
          <a:stretch>
            <a:fillRect/>
          </a:stretch>
        </p:blipFill>
        <p:spPr>
          <a:xfrm>
            <a:off x="0" y="1431618"/>
            <a:ext cx="6924776" cy="2683182"/>
          </a:xfrm>
          <a:prstGeom prst="rect">
            <a:avLst/>
          </a:prstGeom>
        </p:spPr>
      </p:pic>
      <p:pic>
        <p:nvPicPr>
          <p:cNvPr id="10" name="Picture 9"/>
          <p:cNvPicPr>
            <a:picLocks noChangeAspect="1"/>
          </p:cNvPicPr>
          <p:nvPr/>
        </p:nvPicPr>
        <p:blipFill>
          <a:blip r:embed="rId4"/>
          <a:stretch>
            <a:fillRect/>
          </a:stretch>
        </p:blipFill>
        <p:spPr>
          <a:xfrm>
            <a:off x="13504" y="4327218"/>
            <a:ext cx="4775026" cy="1997521"/>
          </a:xfrm>
          <a:prstGeom prst="rect">
            <a:avLst/>
          </a:prstGeom>
        </p:spPr>
      </p:pic>
      <p:pic>
        <p:nvPicPr>
          <p:cNvPr id="11" name="Picture 10"/>
          <p:cNvPicPr>
            <a:picLocks noChangeAspect="1"/>
          </p:cNvPicPr>
          <p:nvPr/>
        </p:nvPicPr>
        <p:blipFill>
          <a:blip r:embed="rId5"/>
          <a:stretch>
            <a:fillRect/>
          </a:stretch>
        </p:blipFill>
        <p:spPr>
          <a:xfrm>
            <a:off x="4748536" y="4267200"/>
            <a:ext cx="4395471" cy="2017881"/>
          </a:xfrm>
          <a:prstGeom prst="rect">
            <a:avLst/>
          </a:prstGeom>
        </p:spPr>
      </p:pic>
    </p:spTree>
    <p:extLst>
      <p:ext uri="{BB962C8B-B14F-4D97-AF65-F5344CB8AC3E}">
        <p14:creationId xmlns:p14="http://schemas.microsoft.com/office/powerpoint/2010/main" val="441262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27</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33400"/>
            <a:ext cx="7010400" cy="587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0473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Security is Hot</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28</a:t>
            </a:fld>
            <a:endParaRPr lang="en-US" dirty="0"/>
          </a:p>
        </p:txBody>
      </p:sp>
    </p:spTree>
    <p:extLst>
      <p:ext uri="{BB962C8B-B14F-4D97-AF65-F5344CB8AC3E}">
        <p14:creationId xmlns:p14="http://schemas.microsoft.com/office/powerpoint/2010/main" val="3765637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12595"/>
          <a:stretch/>
        </p:blipFill>
        <p:spPr bwMode="auto">
          <a:xfrm>
            <a:off x="2660670" y="4037965"/>
            <a:ext cx="6102330" cy="2362835"/>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470" y="2663825"/>
            <a:ext cx="6102330" cy="2289175"/>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Slide Number Placeholder 1"/>
          <p:cNvSpPr>
            <a:spLocks noGrp="1"/>
          </p:cNvSpPr>
          <p:nvPr>
            <p:ph type="sldNum" sz="quarter" idx="10"/>
          </p:nvPr>
        </p:nvSpPr>
        <p:spPr/>
        <p:txBody>
          <a:bodyPr/>
          <a:lstStyle/>
          <a:p>
            <a:fld id="{FB124A42-3BFC-4002-A422-5D3896DD5E41}" type="slidenum">
              <a:rPr lang="en-US" smtClean="0"/>
              <a:pPr/>
              <a:t>29</a:t>
            </a:fld>
            <a:endParaRPr lang="en-US" dirty="0"/>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29621"/>
          <a:stretch/>
        </p:blipFill>
        <p:spPr bwMode="auto">
          <a:xfrm>
            <a:off x="1031225" y="1273175"/>
            <a:ext cx="6055375" cy="2308225"/>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2808"/>
          <a:stretch/>
        </p:blipFill>
        <p:spPr bwMode="auto">
          <a:xfrm>
            <a:off x="304800" y="533400"/>
            <a:ext cx="6038850" cy="1600200"/>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025" y="5256931"/>
            <a:ext cx="914400" cy="75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1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4D43B7B-CFE0-4B55-9F5F-88E82108B2A1}" type="slidenum">
              <a:rPr lang="en-US" smtClean="0"/>
              <a:pPr fontAlgn="base">
                <a:spcBef>
                  <a:spcPct val="0"/>
                </a:spcBef>
                <a:spcAft>
                  <a:spcPct val="0"/>
                </a:spcAft>
              </a:pPr>
              <a:t>3</a:t>
            </a:fld>
            <a:endParaRPr lang="en-US" smtClean="0"/>
          </a:p>
        </p:txBody>
      </p:sp>
      <p:pic>
        <p:nvPicPr>
          <p:cNvPr id="56322" name="Picture 5" descr="Image:NR-1 986.jpg">
            <a:hlinkClick r:id="rId3"/>
          </p:cNvPr>
          <p:cNvPicPr>
            <a:picLocks noChangeAspect="1" noChangeArrowheads="1"/>
          </p:cNvPicPr>
          <p:nvPr/>
        </p:nvPicPr>
        <p:blipFill>
          <a:blip r:embed="rId4" cstate="print"/>
          <a:srcRect r="7500"/>
          <a:stretch>
            <a:fillRect/>
          </a:stretch>
        </p:blipFill>
        <p:spPr bwMode="auto">
          <a:xfrm>
            <a:off x="0" y="0"/>
            <a:ext cx="9144000" cy="6858000"/>
          </a:xfrm>
          <a:prstGeom prst="rect">
            <a:avLst/>
          </a:prstGeom>
          <a:noFill/>
          <a:ln w="9525">
            <a:noFill/>
            <a:miter lim="800000"/>
            <a:headEnd/>
            <a:tailEnd/>
          </a:ln>
        </p:spPr>
      </p:pic>
      <p:sp>
        <p:nvSpPr>
          <p:cNvPr id="2" name="TextBox 1"/>
          <p:cNvSpPr txBox="1"/>
          <p:nvPr/>
        </p:nvSpPr>
        <p:spPr>
          <a:xfrm>
            <a:off x="5868144" y="4509120"/>
            <a:ext cx="3168352" cy="1200329"/>
          </a:xfrm>
          <a:prstGeom prst="rect">
            <a:avLst/>
          </a:prstGeom>
          <a:noFill/>
        </p:spPr>
        <p:txBody>
          <a:bodyPr wrap="square" rtlCol="0">
            <a:spAutoFit/>
          </a:bodyPr>
          <a:lstStyle/>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Submarine NR-1</a:t>
            </a:r>
          </a:p>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12 Man Crew</a:t>
            </a:r>
          </a:p>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Nuclear Powered </a:t>
            </a:r>
          </a:p>
          <a:p>
            <a:pPr algn="r"/>
            <a:r>
              <a:rPr lang="en-US"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Deep Submersible</a:t>
            </a:r>
          </a:p>
        </p:txBody>
      </p:sp>
    </p:spTree>
    <p:extLst>
      <p:ext uri="{BB962C8B-B14F-4D97-AF65-F5344CB8AC3E}">
        <p14:creationId xmlns:p14="http://schemas.microsoft.com/office/powerpoint/2010/main" val="1566626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30</a:t>
            </a:fld>
            <a:endParaRPr lang="en-US" dirty="0"/>
          </a:p>
        </p:txBody>
      </p:sp>
      <p:pic>
        <p:nvPicPr>
          <p:cNvPr id="1026" name="Picture 2" descr="http://cdn2.hubspot.net/hub/1520/file-13212309-jpg/images/journaling_hard_times-resized-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09600"/>
            <a:ext cx="5905942" cy="578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464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endParaRPr lang="en-US" dirty="0" smtClean="0"/>
          </a:p>
        </p:txBody>
      </p:sp>
      <p:sp>
        <p:nvSpPr>
          <p:cNvPr id="4" name="Slide Number Placeholder 3"/>
          <p:cNvSpPr>
            <a:spLocks noGrp="1"/>
          </p:cNvSpPr>
          <p:nvPr>
            <p:ph type="sldNum" sz="quarter" idx="4"/>
          </p:nvPr>
        </p:nvSpPr>
        <p:spPr/>
        <p:txBody>
          <a:bodyPr/>
          <a:lstStyle/>
          <a:p>
            <a:fld id="{FB124A42-3BFC-4002-A422-5D3896DD5E41}" type="slidenum">
              <a:rPr lang="en-US" smtClean="0"/>
              <a:pPr/>
              <a:t>31</a:t>
            </a:fld>
            <a:endParaRPr lang="en-US" dirty="0"/>
          </a:p>
        </p:txBody>
      </p:sp>
    </p:spTree>
    <p:extLst>
      <p:ext uri="{BB962C8B-B14F-4D97-AF65-F5344CB8AC3E}">
        <p14:creationId xmlns:p14="http://schemas.microsoft.com/office/powerpoint/2010/main" val="3406553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iqware.us/images/common/reference-monitor.png"/>
          <p:cNvPicPr>
            <a:picLocks noChangeAspect="1" noChangeArrowheads="1"/>
          </p:cNvPicPr>
          <p:nvPr/>
        </p:nvPicPr>
        <p:blipFill rotWithShape="1">
          <a:blip r:embed="rId2">
            <a:extLst>
              <a:ext uri="{28A0092B-C50C-407E-A947-70E740481C1C}">
                <a14:useLocalDpi xmlns:a14="http://schemas.microsoft.com/office/drawing/2010/main" val="0"/>
              </a:ext>
            </a:extLst>
          </a:blip>
          <a:srcRect l="1420" t="9401" r="1330" b="2342"/>
          <a:stretch/>
        </p:blipFill>
        <p:spPr bwMode="auto">
          <a:xfrm>
            <a:off x="914400" y="1371600"/>
            <a:ext cx="7391400" cy="484389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Understand This. It’s this simple.  </a:t>
            </a:r>
            <a:endParaRPr lang="en-US" dirty="0"/>
          </a:p>
        </p:txBody>
      </p:sp>
    </p:spTree>
    <p:extLst>
      <p:ext uri="{BB962C8B-B14F-4D97-AF65-F5344CB8AC3E}">
        <p14:creationId xmlns:p14="http://schemas.microsoft.com/office/powerpoint/2010/main" val="7194666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Components of Access Control	</a:t>
            </a:r>
          </a:p>
        </p:txBody>
      </p:sp>
      <p:sp>
        <p:nvSpPr>
          <p:cNvPr id="6147" name="Rectangle 3"/>
          <p:cNvSpPr>
            <a:spLocks noGrp="1" noChangeArrowheads="1"/>
          </p:cNvSpPr>
          <p:nvPr>
            <p:ph idx="1"/>
          </p:nvPr>
        </p:nvSpPr>
        <p:spPr/>
        <p:txBody>
          <a:bodyPr>
            <a:normAutofit fontScale="85000" lnSpcReduction="10000"/>
          </a:bodyPr>
          <a:lstStyle/>
          <a:p>
            <a:r>
              <a:rPr lang="en-US" dirty="0" smtClean="0"/>
              <a:t>Identification </a:t>
            </a:r>
          </a:p>
          <a:p>
            <a:pPr lvl="1"/>
            <a:r>
              <a:rPr lang="en-US" dirty="0" smtClean="0"/>
              <a:t>Subjects </a:t>
            </a:r>
            <a:r>
              <a:rPr lang="en-US" dirty="0"/>
              <a:t>supplying identification information </a:t>
            </a:r>
            <a:endParaRPr lang="en-US" dirty="0" smtClean="0"/>
          </a:p>
          <a:p>
            <a:pPr lvl="1"/>
            <a:r>
              <a:rPr lang="en-US" dirty="0" smtClean="0"/>
              <a:t>Username</a:t>
            </a:r>
            <a:r>
              <a:rPr lang="en-US" dirty="0"/>
              <a:t>, user ID, account </a:t>
            </a:r>
            <a:r>
              <a:rPr lang="en-US" dirty="0" smtClean="0"/>
              <a:t>number</a:t>
            </a:r>
          </a:p>
          <a:p>
            <a:r>
              <a:rPr lang="en-US" dirty="0" smtClean="0"/>
              <a:t>Authentication </a:t>
            </a:r>
          </a:p>
          <a:p>
            <a:pPr lvl="1"/>
            <a:r>
              <a:rPr lang="en-US" dirty="0" smtClean="0"/>
              <a:t>Verifying </a:t>
            </a:r>
            <a:r>
              <a:rPr lang="en-US" dirty="0"/>
              <a:t>the identification information </a:t>
            </a:r>
            <a:endParaRPr lang="en-US" dirty="0" smtClean="0"/>
          </a:p>
          <a:p>
            <a:pPr lvl="1"/>
            <a:r>
              <a:rPr lang="en-US" dirty="0" smtClean="0"/>
              <a:t>Passphrase</a:t>
            </a:r>
            <a:r>
              <a:rPr lang="en-US" dirty="0"/>
              <a:t>, PIN value, biometric, one-time password, password </a:t>
            </a:r>
            <a:r>
              <a:rPr lang="en-US" dirty="0" smtClean="0"/>
              <a:t> </a:t>
            </a:r>
          </a:p>
          <a:p>
            <a:r>
              <a:rPr lang="en-US" dirty="0" smtClean="0"/>
              <a:t>Authorization </a:t>
            </a:r>
          </a:p>
          <a:p>
            <a:pPr lvl="1"/>
            <a:r>
              <a:rPr lang="en-US" dirty="0" smtClean="0"/>
              <a:t>Using </a:t>
            </a:r>
            <a:r>
              <a:rPr lang="en-US" dirty="0"/>
              <a:t>criteria to make a determination of operations that subjects can carry out on objects </a:t>
            </a:r>
            <a:endParaRPr lang="en-US" dirty="0" smtClean="0"/>
          </a:p>
          <a:p>
            <a:pPr lvl="1"/>
            <a:r>
              <a:rPr lang="en-US" dirty="0" smtClean="0"/>
              <a:t>“</a:t>
            </a:r>
            <a:r>
              <a:rPr lang="en-US" dirty="0"/>
              <a:t>I know who you are, now what am I going to allow you to do?” </a:t>
            </a:r>
            <a:endParaRPr lang="en-US" dirty="0" smtClean="0"/>
          </a:p>
          <a:p>
            <a:r>
              <a:rPr lang="en-US" dirty="0" smtClean="0"/>
              <a:t>Accountability </a:t>
            </a:r>
          </a:p>
          <a:p>
            <a:pPr lvl="1"/>
            <a:r>
              <a:rPr lang="en-US" dirty="0" smtClean="0"/>
              <a:t>Audit </a:t>
            </a:r>
            <a:r>
              <a:rPr lang="en-US" dirty="0"/>
              <a:t>logs and monitoring to track subject activities with </a:t>
            </a:r>
            <a:r>
              <a:rPr lang="en-US" dirty="0" smtClean="0"/>
              <a:t>objects</a:t>
            </a:r>
            <a:endParaRPr lang="en-US" dirty="0"/>
          </a:p>
        </p:txBody>
      </p:sp>
    </p:spTree>
    <p:extLst>
      <p:ext uri="{BB962C8B-B14F-4D97-AF65-F5344CB8AC3E}">
        <p14:creationId xmlns:p14="http://schemas.microsoft.com/office/powerpoint/2010/main" val="569601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Identification </a:t>
            </a:r>
          </a:p>
        </p:txBody>
      </p:sp>
      <p:sp>
        <p:nvSpPr>
          <p:cNvPr id="9219" name="Rectangle 3"/>
          <p:cNvSpPr>
            <a:spLocks noGrp="1" noChangeArrowheads="1"/>
          </p:cNvSpPr>
          <p:nvPr>
            <p:ph idx="1"/>
          </p:nvPr>
        </p:nvSpPr>
        <p:spPr/>
        <p:txBody>
          <a:bodyPr/>
          <a:lstStyle/>
          <a:p>
            <a:pPr>
              <a:buNone/>
            </a:pPr>
            <a:r>
              <a:rPr lang="en-US" dirty="0" smtClean="0"/>
              <a:t>Identifies a user </a:t>
            </a:r>
            <a:r>
              <a:rPr lang="en-US" b="1" dirty="0" smtClean="0"/>
              <a:t>uniquely</a:t>
            </a:r>
          </a:p>
          <a:p>
            <a:pPr lvl="1"/>
            <a:r>
              <a:rPr lang="en-US" dirty="0" smtClean="0"/>
              <a:t>Identification </a:t>
            </a:r>
            <a:r>
              <a:rPr lang="en-US" b="1" dirty="0" smtClean="0"/>
              <a:t>must</a:t>
            </a:r>
            <a:r>
              <a:rPr lang="en-US" dirty="0" smtClean="0"/>
              <a:t> be unique for accountability</a:t>
            </a:r>
          </a:p>
          <a:p>
            <a:pPr lvl="1"/>
            <a:r>
              <a:rPr lang="en-US" dirty="0" smtClean="0"/>
              <a:t>Standard naming schemes should be used</a:t>
            </a:r>
          </a:p>
          <a:p>
            <a:pPr lvl="1"/>
            <a:r>
              <a:rPr lang="en-US" dirty="0" smtClean="0"/>
              <a:t>Identifier should not indicate extra information about user (like job position)</a:t>
            </a:r>
          </a:p>
        </p:txBody>
      </p:sp>
    </p:spTree>
    <p:extLst>
      <p:ext uri="{BB962C8B-B14F-4D97-AF65-F5344CB8AC3E}">
        <p14:creationId xmlns:p14="http://schemas.microsoft.com/office/powerpoint/2010/main" val="3998109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sz="half" idx="1"/>
          </p:nvPr>
        </p:nvSpPr>
        <p:spPr>
          <a:xfrm>
            <a:off x="152400" y="1295400"/>
            <a:ext cx="3429000" cy="5029200"/>
          </a:xfrm>
        </p:spPr>
        <p:txBody>
          <a:bodyPr/>
          <a:lstStyle/>
          <a:p>
            <a:pPr lvl="1"/>
            <a:endParaRPr lang="en-US" dirty="0" smtClean="0"/>
          </a:p>
          <a:p>
            <a:pPr lvl="1"/>
            <a:endParaRPr lang="en-US" dirty="0" smtClean="0"/>
          </a:p>
          <a:p>
            <a:pPr lvl="1"/>
            <a:endParaRPr lang="en-US" dirty="0" smtClean="0"/>
          </a:p>
          <a:p>
            <a:pPr lvl="1"/>
            <a:r>
              <a:rPr lang="en-US" dirty="0" smtClean="0"/>
              <a:t>It’s a broad term.</a:t>
            </a:r>
          </a:p>
          <a:p>
            <a:pPr lvl="1"/>
            <a:endParaRPr lang="en-US" dirty="0" smtClean="0"/>
          </a:p>
          <a:p>
            <a:pPr lvl="1"/>
            <a:r>
              <a:rPr lang="en-US" dirty="0" smtClean="0"/>
              <a:t>Analogy of four blind men trying to describe an elephant.</a:t>
            </a:r>
          </a:p>
        </p:txBody>
      </p:sp>
      <p:sp>
        <p:nvSpPr>
          <p:cNvPr id="17410" name="Rectangle 2"/>
          <p:cNvSpPr>
            <a:spLocks noGrp="1" noChangeArrowheads="1"/>
          </p:cNvSpPr>
          <p:nvPr>
            <p:ph type="title"/>
          </p:nvPr>
        </p:nvSpPr>
        <p:spPr/>
        <p:txBody>
          <a:bodyPr/>
          <a:lstStyle/>
          <a:p>
            <a:r>
              <a:rPr lang="en-US" dirty="0" smtClean="0"/>
              <a:t>Identity Management IS HARD.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98883"/>
            <a:ext cx="5334000" cy="502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733800" y="6052066"/>
            <a:ext cx="1295400" cy="369332"/>
          </a:xfrm>
          <a:prstGeom prst="rect">
            <a:avLst/>
          </a:prstGeom>
          <a:noFill/>
        </p:spPr>
        <p:txBody>
          <a:bodyPr wrap="square" rtlCol="0">
            <a:spAutoFit/>
          </a:bodyPr>
          <a:lstStyle/>
          <a:p>
            <a:r>
              <a:rPr lang="en-US" b="1" dirty="0"/>
              <a:t>Subjects</a:t>
            </a:r>
          </a:p>
        </p:txBody>
      </p:sp>
      <p:sp>
        <p:nvSpPr>
          <p:cNvPr id="9" name="TextBox 8"/>
          <p:cNvSpPr txBox="1"/>
          <p:nvPr/>
        </p:nvSpPr>
        <p:spPr>
          <a:xfrm>
            <a:off x="7848600" y="6052066"/>
            <a:ext cx="1295400" cy="369332"/>
          </a:xfrm>
          <a:prstGeom prst="rect">
            <a:avLst/>
          </a:prstGeom>
          <a:noFill/>
        </p:spPr>
        <p:txBody>
          <a:bodyPr wrap="square" rtlCol="0">
            <a:spAutoFit/>
          </a:bodyPr>
          <a:lstStyle/>
          <a:p>
            <a:r>
              <a:rPr lang="en-US" b="1" dirty="0"/>
              <a:t>Objects</a:t>
            </a:r>
          </a:p>
        </p:txBody>
      </p:sp>
    </p:spTree>
    <p:extLst>
      <p:ext uri="{BB962C8B-B14F-4D97-AF65-F5344CB8AC3E}">
        <p14:creationId xmlns:p14="http://schemas.microsoft.com/office/powerpoint/2010/main" val="776996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Authentication</a:t>
            </a:r>
          </a:p>
        </p:txBody>
      </p:sp>
      <p:sp>
        <p:nvSpPr>
          <p:cNvPr id="8195" name="Rectangle 3"/>
          <p:cNvSpPr>
            <a:spLocks noGrp="1" noChangeArrowheads="1"/>
          </p:cNvSpPr>
          <p:nvPr>
            <p:ph idx="1"/>
          </p:nvPr>
        </p:nvSpPr>
        <p:spPr/>
        <p:txBody>
          <a:bodyPr/>
          <a:lstStyle/>
          <a:p>
            <a:pPr>
              <a:buNone/>
            </a:pPr>
            <a:r>
              <a:rPr lang="en-US" dirty="0" smtClean="0"/>
              <a:t>Proving who you say you are, usually one OR MORE of these 3</a:t>
            </a:r>
          </a:p>
          <a:p>
            <a:pPr lvl="1"/>
            <a:r>
              <a:rPr lang="en-US" dirty="0" smtClean="0"/>
              <a:t>Something you know</a:t>
            </a:r>
          </a:p>
          <a:p>
            <a:pPr lvl="1"/>
            <a:r>
              <a:rPr lang="en-US" dirty="0" smtClean="0"/>
              <a:t>Something you have</a:t>
            </a:r>
          </a:p>
          <a:p>
            <a:pPr lvl="1"/>
            <a:r>
              <a:rPr lang="en-US" dirty="0" smtClean="0"/>
              <a:t>Something you are</a:t>
            </a:r>
          </a:p>
          <a:p>
            <a:pPr lvl="1"/>
            <a:endParaRPr lang="en-US" dirty="0" smtClean="0"/>
          </a:p>
          <a:p>
            <a:endParaRPr lang="en-US" dirty="0" smtClean="0"/>
          </a:p>
        </p:txBody>
      </p:sp>
    </p:spTree>
    <p:extLst>
      <p:ext uri="{BB962C8B-B14F-4D97-AF65-F5344CB8AC3E}">
        <p14:creationId xmlns:p14="http://schemas.microsoft.com/office/powerpoint/2010/main" val="345123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Strong Authentication</a:t>
            </a:r>
          </a:p>
        </p:txBody>
      </p:sp>
      <p:sp>
        <p:nvSpPr>
          <p:cNvPr id="9219" name="Rectangle 3"/>
          <p:cNvSpPr>
            <a:spLocks noGrp="1" noChangeArrowheads="1"/>
          </p:cNvSpPr>
          <p:nvPr>
            <p:ph idx="1"/>
          </p:nvPr>
        </p:nvSpPr>
        <p:spPr/>
        <p:txBody>
          <a:bodyPr/>
          <a:lstStyle/>
          <a:p>
            <a:pPr>
              <a:buNone/>
            </a:pPr>
            <a:r>
              <a:rPr lang="en-US" dirty="0" smtClean="0"/>
              <a:t>Strong Authentication is the combination of 2 or more of these and is encouraged!</a:t>
            </a:r>
          </a:p>
          <a:p>
            <a:pPr lvl="1"/>
            <a:r>
              <a:rPr lang="en-US" dirty="0" smtClean="0"/>
              <a:t>Strong Authentication provides a higher level of </a:t>
            </a:r>
            <a:r>
              <a:rPr lang="en-US" i="1" dirty="0" smtClean="0"/>
              <a:t>assurance</a:t>
            </a:r>
            <a:endParaRPr lang="en-US" dirty="0"/>
          </a:p>
          <a:p>
            <a:pPr lvl="1"/>
            <a:r>
              <a:rPr lang="en-US" dirty="0" smtClean="0"/>
              <a:t>Strong Authentication is also called multi-factor </a:t>
            </a:r>
            <a:r>
              <a:rPr lang="en-US" i="1" dirty="0" smtClean="0"/>
              <a:t>authentication</a:t>
            </a:r>
          </a:p>
          <a:p>
            <a:pPr lvl="2"/>
            <a:r>
              <a:rPr lang="en-US" dirty="0"/>
              <a:t>Something that you </a:t>
            </a:r>
            <a:r>
              <a:rPr lang="en-US" b="1" dirty="0"/>
              <a:t>know</a:t>
            </a:r>
          </a:p>
          <a:p>
            <a:pPr lvl="2"/>
            <a:r>
              <a:rPr lang="en-US" dirty="0"/>
              <a:t>Something that you </a:t>
            </a:r>
            <a:r>
              <a:rPr lang="en-US" b="1" dirty="0"/>
              <a:t>are</a:t>
            </a:r>
          </a:p>
          <a:p>
            <a:pPr lvl="2"/>
            <a:r>
              <a:rPr lang="en-US" dirty="0"/>
              <a:t>Something that you </a:t>
            </a:r>
            <a:r>
              <a:rPr lang="en-US" b="1" dirty="0"/>
              <a:t>have</a:t>
            </a:r>
            <a:endParaRPr lang="en-US" b="1"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25056383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Authorization</a:t>
            </a:r>
          </a:p>
        </p:txBody>
      </p:sp>
      <p:sp>
        <p:nvSpPr>
          <p:cNvPr id="10243" name="Rectangle 3"/>
          <p:cNvSpPr>
            <a:spLocks noGrp="1" noChangeArrowheads="1"/>
          </p:cNvSpPr>
          <p:nvPr>
            <p:ph idx="1"/>
          </p:nvPr>
        </p:nvSpPr>
        <p:spPr/>
        <p:txBody>
          <a:bodyPr/>
          <a:lstStyle/>
          <a:p>
            <a:pPr>
              <a:buNone/>
            </a:pPr>
            <a:r>
              <a:rPr lang="en-US" dirty="0" smtClean="0"/>
              <a:t>The concept of ensuring that someone who is authenticated is </a:t>
            </a:r>
            <a:r>
              <a:rPr lang="en-US" b="1" dirty="0" smtClean="0"/>
              <a:t>allowed</a:t>
            </a:r>
            <a:r>
              <a:rPr lang="en-US" dirty="0" smtClean="0"/>
              <a:t> access to a resource. </a:t>
            </a:r>
          </a:p>
          <a:p>
            <a:pPr lvl="1"/>
            <a:r>
              <a:rPr lang="en-US" dirty="0" smtClean="0"/>
              <a:t>Authorization is a preventative control*</a:t>
            </a:r>
          </a:p>
        </p:txBody>
      </p:sp>
    </p:spTree>
    <p:extLst>
      <p:ext uri="{BB962C8B-B14F-4D97-AF65-F5344CB8AC3E}">
        <p14:creationId xmlns:p14="http://schemas.microsoft.com/office/powerpoint/2010/main" val="4133423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Accounting or Auditing</a:t>
            </a:r>
          </a:p>
        </p:txBody>
      </p:sp>
      <p:sp>
        <p:nvSpPr>
          <p:cNvPr id="11267" name="Rectangle 3"/>
          <p:cNvSpPr>
            <a:spLocks noGrp="1" noChangeArrowheads="1"/>
          </p:cNvSpPr>
          <p:nvPr>
            <p:ph idx="1"/>
          </p:nvPr>
        </p:nvSpPr>
        <p:spPr/>
        <p:txBody>
          <a:bodyPr/>
          <a:lstStyle/>
          <a:p>
            <a:pPr>
              <a:buNone/>
            </a:pPr>
            <a:r>
              <a:rPr lang="en-US" dirty="0" smtClean="0"/>
              <a:t>Logging and reviewing accesses to objects.</a:t>
            </a:r>
          </a:p>
          <a:p>
            <a:pPr lvl="1"/>
            <a:r>
              <a:rPr lang="en-US" dirty="0" smtClean="0"/>
              <a:t>What is the purpose of auditing?</a:t>
            </a:r>
          </a:p>
          <a:p>
            <a:pPr lvl="1"/>
            <a:r>
              <a:rPr lang="en-US" dirty="0" smtClean="0"/>
              <a:t>Auditing is a detective control*</a:t>
            </a:r>
          </a:p>
        </p:txBody>
      </p:sp>
    </p:spTree>
    <p:extLst>
      <p:ext uri="{BB962C8B-B14F-4D97-AF65-F5344CB8AC3E}">
        <p14:creationId xmlns:p14="http://schemas.microsoft.com/office/powerpoint/2010/main" val="1439579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a:t>
            </a:fld>
            <a:endParaRPr lang="en-US" dirty="0"/>
          </a:p>
        </p:txBody>
      </p:sp>
      <p:sp>
        <p:nvSpPr>
          <p:cNvPr id="3" name="Title 2"/>
          <p:cNvSpPr>
            <a:spLocks noGrp="1"/>
          </p:cNvSpPr>
          <p:nvPr>
            <p:ph type="title"/>
          </p:nvPr>
        </p:nvSpPr>
        <p:spPr/>
        <p:txBody>
          <a:bodyPr/>
          <a:lstStyle/>
          <a:p>
            <a:r>
              <a:rPr lang="en-US" dirty="0"/>
              <a:t>Your </a:t>
            </a:r>
            <a:r>
              <a:rPr lang="en-US" dirty="0" smtClean="0"/>
              <a:t>Instructor… </a:t>
            </a:r>
            <a:r>
              <a:rPr lang="en-US" dirty="0"/>
              <a:t>Chris </a:t>
            </a:r>
            <a:r>
              <a:rPr lang="en-US" dirty="0" smtClean="0"/>
              <a:t>Davis! Um. Who?! </a:t>
            </a:r>
            <a:endParaRPr lang="en-US" dirty="0"/>
          </a:p>
        </p:txBody>
      </p:sp>
      <p:grpSp>
        <p:nvGrpSpPr>
          <p:cNvPr id="16" name="Group 15"/>
          <p:cNvGrpSpPr/>
          <p:nvPr/>
        </p:nvGrpSpPr>
        <p:grpSpPr>
          <a:xfrm>
            <a:off x="121540" y="1371600"/>
            <a:ext cx="4316766" cy="2133600"/>
            <a:chOff x="121540" y="1239171"/>
            <a:chExt cx="4316766" cy="2133600"/>
          </a:xfrm>
        </p:grpSpPr>
        <p:grpSp>
          <p:nvGrpSpPr>
            <p:cNvPr id="4" name="Group 3"/>
            <p:cNvGrpSpPr/>
            <p:nvPr/>
          </p:nvGrpSpPr>
          <p:grpSpPr>
            <a:xfrm>
              <a:off x="129524" y="2541969"/>
              <a:ext cx="3172831" cy="276999"/>
              <a:chOff x="256169" y="1559695"/>
              <a:chExt cx="3172831" cy="276999"/>
            </a:xfrm>
          </p:grpSpPr>
          <p:sp>
            <p:nvSpPr>
              <p:cNvPr id="5" name="Rectangle 4"/>
              <p:cNvSpPr/>
              <p:nvPr/>
            </p:nvSpPr>
            <p:spPr>
              <a:xfrm>
                <a:off x="499993" y="1559695"/>
                <a:ext cx="2929007" cy="276999"/>
              </a:xfrm>
              <a:prstGeom prst="rect">
                <a:avLst/>
              </a:prstGeom>
            </p:spPr>
            <p:txBody>
              <a:bodyPr wrap="none">
                <a:spAutoFit/>
              </a:bodyPr>
              <a:lstStyle/>
              <a:p>
                <a:r>
                  <a:rPr lang="en-US" sz="1200" dirty="0">
                    <a:solidFill>
                      <a:srgbClr val="717074"/>
                    </a:solidFill>
                    <a:latin typeface="Century Gothic" panose="020B0502020202020204" pitchFamily="34" charset="0"/>
                    <a:hlinkClick r:id="rId3"/>
                  </a:rPr>
                  <a:t>http://www.cloudauditcontrols.com</a:t>
                </a:r>
                <a:r>
                  <a:rPr lang="en-US" sz="1200" dirty="0" smtClean="0">
                    <a:solidFill>
                      <a:srgbClr val="717074"/>
                    </a:solidFill>
                    <a:latin typeface="Century Gothic" panose="020B0502020202020204" pitchFamily="34" charset="0"/>
                  </a:rPr>
                  <a:t> </a:t>
                </a:r>
                <a:endParaRPr lang="en-US" sz="1200" dirty="0">
                  <a:solidFill>
                    <a:srgbClr val="717074"/>
                  </a:solidFill>
                  <a:latin typeface="Century Gothic" panose="020B0502020202020204" pitchFamily="34" charset="0"/>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6169" y="1584106"/>
                <a:ext cx="228600" cy="2286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grpSp>
        <p:grpSp>
          <p:nvGrpSpPr>
            <p:cNvPr id="7" name="Group 6"/>
            <p:cNvGrpSpPr/>
            <p:nvPr/>
          </p:nvGrpSpPr>
          <p:grpSpPr>
            <a:xfrm>
              <a:off x="129524" y="2817628"/>
              <a:ext cx="3615260" cy="276999"/>
              <a:chOff x="256169" y="1835354"/>
              <a:chExt cx="3615260" cy="276999"/>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169" y="1860902"/>
                <a:ext cx="229293" cy="2286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
            <p:nvSpPr>
              <p:cNvPr id="9" name="Rectangle 8"/>
              <p:cNvSpPr/>
              <p:nvPr/>
            </p:nvSpPr>
            <p:spPr>
              <a:xfrm>
                <a:off x="499993" y="1835354"/>
                <a:ext cx="3371436" cy="276999"/>
              </a:xfrm>
              <a:prstGeom prst="rect">
                <a:avLst/>
              </a:prstGeom>
            </p:spPr>
            <p:txBody>
              <a:bodyPr wrap="none">
                <a:spAutoFit/>
              </a:bodyPr>
              <a:lstStyle/>
              <a:p>
                <a:r>
                  <a:rPr lang="en-US" sz="1200" dirty="0">
                    <a:solidFill>
                      <a:srgbClr val="717074"/>
                    </a:solidFill>
                    <a:latin typeface="Century Gothic" panose="020B0502020202020204" pitchFamily="34" charset="0"/>
                    <a:hlinkClick r:id="rId6"/>
                  </a:rPr>
                  <a:t>http://</a:t>
                </a:r>
                <a:r>
                  <a:rPr lang="en-US" sz="1200" dirty="0" smtClean="0">
                    <a:solidFill>
                      <a:srgbClr val="717074"/>
                    </a:solidFill>
                    <a:latin typeface="Century Gothic" panose="020B0502020202020204" pitchFamily="34" charset="0"/>
                    <a:hlinkClick r:id="rId6"/>
                  </a:rPr>
                  <a:t>www.linkedin.com/christopherdavis</a:t>
                </a:r>
                <a:r>
                  <a:rPr lang="en-US" sz="1200" dirty="0" smtClean="0">
                    <a:solidFill>
                      <a:srgbClr val="717074"/>
                    </a:solidFill>
                    <a:latin typeface="Century Gothic" panose="020B0502020202020204" pitchFamily="34" charset="0"/>
                  </a:rPr>
                  <a:t> </a:t>
                </a:r>
                <a:endParaRPr lang="en-US" sz="1200" dirty="0">
                  <a:solidFill>
                    <a:srgbClr val="717074"/>
                  </a:solidFill>
                  <a:latin typeface="Century Gothic" panose="020B0502020202020204" pitchFamily="34" charset="0"/>
                </a:endParaRPr>
              </a:p>
            </p:txBody>
          </p:sp>
        </p:grpSp>
        <p:grpSp>
          <p:nvGrpSpPr>
            <p:cNvPr id="10" name="Group 9"/>
            <p:cNvGrpSpPr/>
            <p:nvPr/>
          </p:nvGrpSpPr>
          <p:grpSpPr>
            <a:xfrm>
              <a:off x="129524" y="3095772"/>
              <a:ext cx="3791590" cy="276999"/>
              <a:chOff x="256169" y="2113498"/>
              <a:chExt cx="3791590" cy="276999"/>
            </a:xfrm>
          </p:grpSpPr>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6169" y="2137697"/>
                <a:ext cx="230771" cy="2286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
            <p:nvSpPr>
              <p:cNvPr id="12" name="Rectangle 11"/>
              <p:cNvSpPr/>
              <p:nvPr/>
            </p:nvSpPr>
            <p:spPr>
              <a:xfrm>
                <a:off x="499993" y="2113498"/>
                <a:ext cx="3547766" cy="276999"/>
              </a:xfrm>
              <a:prstGeom prst="rect">
                <a:avLst/>
              </a:prstGeom>
            </p:spPr>
            <p:txBody>
              <a:bodyPr wrap="none">
                <a:spAutoFit/>
              </a:bodyPr>
              <a:lstStyle/>
              <a:p>
                <a:r>
                  <a:rPr lang="en-US" sz="1200" dirty="0">
                    <a:solidFill>
                      <a:srgbClr val="717074"/>
                    </a:solidFill>
                    <a:latin typeface="Century Gothic" panose="020B0502020202020204" pitchFamily="34" charset="0"/>
                    <a:hlinkClick r:id="rId8"/>
                  </a:rPr>
                  <a:t>https://</a:t>
                </a:r>
                <a:r>
                  <a:rPr lang="en-US" sz="1200" dirty="0" smtClean="0">
                    <a:solidFill>
                      <a:srgbClr val="717074"/>
                    </a:solidFill>
                    <a:latin typeface="Century Gothic" panose="020B0502020202020204" pitchFamily="34" charset="0"/>
                    <a:hlinkClick r:id="rId8"/>
                  </a:rPr>
                  <a:t>www.amazon.com/author/chrisdavis</a:t>
                </a:r>
                <a:r>
                  <a:rPr lang="en-US" sz="1200" dirty="0" smtClean="0">
                    <a:solidFill>
                      <a:srgbClr val="717074"/>
                    </a:solidFill>
                    <a:latin typeface="Century Gothic" panose="020B0502020202020204" pitchFamily="34" charset="0"/>
                  </a:rPr>
                  <a:t> </a:t>
                </a:r>
                <a:endParaRPr lang="en-US" sz="1200" dirty="0">
                  <a:solidFill>
                    <a:srgbClr val="717074"/>
                  </a:solidFill>
                  <a:latin typeface="Century Gothic" panose="020B0502020202020204" pitchFamily="34" charset="0"/>
                </a:endParaRPr>
              </a:p>
            </p:txBody>
          </p:sp>
        </p:grpSp>
        <p:pic>
          <p:nvPicPr>
            <p:cNvPr id="13" name="Picture 2" descr="About the Autho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21540" y="1245631"/>
              <a:ext cx="1250060" cy="125006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372776" y="1239171"/>
              <a:ext cx="3065530" cy="646331"/>
            </a:xfrm>
            <a:prstGeom prst="rect">
              <a:avLst/>
            </a:prstGeom>
            <a:noFill/>
            <a:ln w="34925">
              <a:noFill/>
            </a:ln>
            <a:effectLst/>
          </p:spPr>
          <p:txBody>
            <a:bodyPr wrap="square" lIns="91440">
              <a:spAutoFit/>
            </a:bodyPr>
            <a:lstStyle/>
            <a:p>
              <a:r>
                <a:rPr lang="en-US" sz="2400" b="1" dirty="0" smtClean="0">
                  <a:ln w="0"/>
                  <a:solidFill>
                    <a:srgbClr val="717074">
                      <a:lumMod val="75000"/>
                    </a:srgbClr>
                  </a:solidFill>
                  <a:effectLst>
                    <a:outerShdw blurRad="38100" dist="19050" dir="2700000" algn="tl" rotWithShape="0">
                      <a:srgbClr val="717074">
                        <a:alpha val="40000"/>
                      </a:srgbClr>
                    </a:outerShdw>
                  </a:effectLst>
                  <a:latin typeface="Century Gothic" panose="020B0502020202020204" pitchFamily="34" charset="0"/>
                </a:rPr>
                <a:t>Chris Davis</a:t>
              </a:r>
            </a:p>
            <a:p>
              <a:r>
                <a:rPr lang="en-US" sz="1100" i="1" spc="250" dirty="0" smtClean="0">
                  <a:ln w="0"/>
                  <a:solidFill>
                    <a:prstClr val="white">
                      <a:lumMod val="50000"/>
                    </a:prstClr>
                  </a:solidFill>
                  <a:effectLst>
                    <a:outerShdw blurRad="38100" dist="19050" dir="2700000" algn="tl" rotWithShape="0">
                      <a:srgbClr val="717074">
                        <a:alpha val="40000"/>
                      </a:srgbClr>
                    </a:outerShdw>
                  </a:effectLst>
                  <a:latin typeface="Century Gothic" panose="020B0502020202020204" pitchFamily="34" charset="0"/>
                </a:rPr>
                <a:t>Visual Profile</a:t>
              </a:r>
              <a:endParaRPr lang="en-US" sz="1100" i="1" spc="250" dirty="0">
                <a:ln w="0"/>
                <a:solidFill>
                  <a:prstClr val="white">
                    <a:lumMod val="50000"/>
                  </a:prstClr>
                </a:solidFill>
                <a:effectLst>
                  <a:outerShdw blurRad="38100" dist="19050" dir="2700000" algn="tl" rotWithShape="0">
                    <a:srgbClr val="717074">
                      <a:alpha val="40000"/>
                    </a:srgbClr>
                  </a:outerShdw>
                </a:effectLst>
                <a:latin typeface="Century Gothic" panose="020B0502020202020204" pitchFamily="34" charset="0"/>
              </a:endParaRPr>
            </a:p>
          </p:txBody>
        </p:sp>
        <p:sp>
          <p:nvSpPr>
            <p:cNvPr id="15" name="Rectangle 14"/>
            <p:cNvSpPr/>
            <p:nvPr/>
          </p:nvSpPr>
          <p:spPr>
            <a:xfrm>
              <a:off x="1371600" y="1908805"/>
              <a:ext cx="3065530" cy="646331"/>
            </a:xfrm>
            <a:prstGeom prst="rect">
              <a:avLst/>
            </a:prstGeom>
            <a:noFill/>
            <a:ln w="34925">
              <a:noFill/>
            </a:ln>
            <a:effectLst/>
          </p:spPr>
          <p:txBody>
            <a:bodyPr wrap="square">
              <a:spAutoFit/>
            </a:bodyPr>
            <a:lstStyle/>
            <a:p>
              <a:r>
                <a:rPr lang="en-US" sz="1200" dirty="0">
                  <a:solidFill>
                    <a:srgbClr val="717074"/>
                  </a:solidFill>
                  <a:latin typeface="Century Gothic" panose="020B0502020202020204" pitchFamily="34" charset="0"/>
                </a:rPr>
                <a:t>Sr. </a:t>
              </a:r>
              <a:r>
                <a:rPr lang="en-US" sz="1200" dirty="0" smtClean="0">
                  <a:solidFill>
                    <a:srgbClr val="717074"/>
                  </a:solidFill>
                  <a:latin typeface="Century Gothic" panose="020B0502020202020204" pitchFamily="34" charset="0"/>
                </a:rPr>
                <a:t>Manager, Global Strategies</a:t>
              </a:r>
            </a:p>
            <a:p>
              <a:r>
                <a:rPr lang="en-US" sz="1200" dirty="0" smtClean="0">
                  <a:solidFill>
                    <a:srgbClr val="717074"/>
                  </a:solidFill>
                  <a:latin typeface="Century Gothic" panose="020B0502020202020204" pitchFamily="34" charset="0"/>
                </a:rPr>
                <a:t>Compliance </a:t>
              </a:r>
              <a:r>
                <a:rPr lang="en-US" sz="1200" dirty="0">
                  <a:solidFill>
                    <a:srgbClr val="717074"/>
                  </a:solidFill>
                  <a:latin typeface="Century Gothic" panose="020B0502020202020204" pitchFamily="34" charset="0"/>
                </a:rPr>
                <a:t>and Cyber Risk Solutions</a:t>
              </a:r>
              <a:br>
                <a:rPr lang="en-US" sz="1200" dirty="0">
                  <a:solidFill>
                    <a:srgbClr val="717074"/>
                  </a:solidFill>
                  <a:latin typeface="Century Gothic" panose="020B0502020202020204" pitchFamily="34" charset="0"/>
                </a:rPr>
              </a:br>
              <a:r>
                <a:rPr lang="en-US" sz="1200" dirty="0" smtClean="0">
                  <a:solidFill>
                    <a:srgbClr val="717074"/>
                  </a:solidFill>
                  <a:latin typeface="Century Gothic" panose="020B0502020202020204" pitchFamily="34" charset="0"/>
                  <a:hlinkClick r:id="rId10"/>
                </a:rPr>
                <a:t>chrisdavis@vmware.com</a:t>
              </a:r>
              <a:r>
                <a:rPr lang="en-US" sz="1200" dirty="0">
                  <a:solidFill>
                    <a:srgbClr val="717074"/>
                  </a:solidFill>
                  <a:latin typeface="Century Gothic" panose="020B0502020202020204" pitchFamily="34" charset="0"/>
                </a:rPr>
                <a:t> </a:t>
              </a:r>
            </a:p>
          </p:txBody>
        </p:sp>
      </p:grpSp>
      <p:sp>
        <p:nvSpPr>
          <p:cNvPr id="17" name="Right Arrow 119"/>
          <p:cNvSpPr/>
          <p:nvPr/>
        </p:nvSpPr>
        <p:spPr>
          <a:xfrm>
            <a:off x="125923" y="3977640"/>
            <a:ext cx="8399709" cy="822960"/>
          </a:xfrm>
          <a:prstGeom prst="rect">
            <a:avLst/>
          </a:prstGeom>
          <a:gradFill flip="none" rotWithShape="1">
            <a:gsLst>
              <a:gs pos="98000">
                <a:schemeClr val="bg1"/>
              </a:gs>
              <a:gs pos="0">
                <a:schemeClr val="bg1"/>
              </a:gs>
              <a:gs pos="98000">
                <a:schemeClr val="accent6">
                  <a:alpha val="0"/>
                </a:schemeClr>
              </a:gs>
              <a:gs pos="100000">
                <a:schemeClr val="accent6"/>
              </a:gs>
            </a:gsLst>
            <a:lin ang="16200000" scaled="1"/>
            <a:tileRect/>
          </a:gradFill>
          <a:ln>
            <a:gradFill flip="none" rotWithShape="1">
              <a:gsLst>
                <a:gs pos="12000">
                  <a:schemeClr val="accent1">
                    <a:lumMod val="5000"/>
                    <a:lumOff val="95000"/>
                    <a:alpha val="0"/>
                  </a:schemeClr>
                </a:gs>
                <a:gs pos="53000">
                  <a:schemeClr val="accent6"/>
                </a:gs>
                <a:gs pos="100000">
                  <a:schemeClr val="accent6">
                    <a:lumMod val="50000"/>
                  </a:schemeClr>
                </a:gs>
              </a:gsLst>
              <a:lin ang="162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18" name="Picture 11" descr="D:\DATA\02011 PROJECTS\2011 PUBLICATIONS\All Publication Icons\2011 IT Auditing 2nd Edition.pdf.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18450" y="4121588"/>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19" name="Picture 12" descr="D:\DATA\02011 PROJECTS\2011 PUBLICATIONS\All Publication Icons\2001 Securing Windows 2000 Step by Step.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5684" y="4127245"/>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0" name="Picture 13" descr="D:\DATA\02011 PROJECTS\2011 PUBLICATIONS\All Publication Icons\2004 Anti Hacker Toolkit 2nd Edition.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02658"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1" name="Picture 14" descr="D:\DATA\02011 PROJECTS\2011 PUBLICATIONS\All Publication Icons\2005 Hacking Exposed Computer Forensics 1st Edition.jp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679632"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2" name="Picture 15" descr="D:\DATA\02011 PROJECTS\2011 PUBLICATIONS\All Publication Icons\2006 Anti Hacker Toolkit 3rd Edition.jp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356606" y="4127245"/>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3" name="Picture 16" descr="D:\DATA\02011 PROJECTS\2011 PUBLICATIONS\All Publication Icons\2006 Digital Crime and Forensic Science in CyberSpace.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033580"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4" name="Picture 18" descr="D:\DATA\02011 PROJECTS\2011 PUBLICATIONS\All Publication Icons\2009 Computer Security Handbook 5th Edition.jp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064502"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5" name="Picture 20" descr="D:\DATA\02011 PROJECTS\2011 PUBLICATIONS\All Publication Icons\2007 IT Auditing 1st Edition.jp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710554"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6" name="Picture 25"/>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7772400"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27" name="Picture 2" descr="Computer Security Handbook, Set"/>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095424" y="4129247"/>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pic>
        <p:nvPicPr>
          <p:cNvPr id="28" name="Picture 27"/>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387528" y="4119031"/>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29" name="Picture 19" descr="D:\DATA\02011 PROJECTS\2011 PUBLICATIONS\All Publication Icons\2009 Hacking Exposed Computer Forensics 2nd Edition.jp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741476" y="4127245"/>
            <a:ext cx="548640" cy="54864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a:extLst/>
        </p:spPr>
      </p:pic>
      <p:sp>
        <p:nvSpPr>
          <p:cNvPr id="30" name="Rectangle 29"/>
          <p:cNvSpPr/>
          <p:nvPr/>
        </p:nvSpPr>
        <p:spPr>
          <a:xfrm>
            <a:off x="121540" y="3737142"/>
            <a:ext cx="3065530" cy="276999"/>
          </a:xfrm>
          <a:prstGeom prst="rect">
            <a:avLst/>
          </a:prstGeom>
          <a:noFill/>
          <a:ln w="34925">
            <a:noFill/>
          </a:ln>
          <a:effectLst/>
        </p:spPr>
        <p:txBody>
          <a:bodyPr wrap="square">
            <a:spAutoFit/>
          </a:bodyPr>
          <a:lstStyle/>
          <a:p>
            <a:r>
              <a:rPr lang="en-US" sz="1200" dirty="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rPr>
              <a:t>PUBLICATIONS</a:t>
            </a:r>
          </a:p>
        </p:txBody>
      </p:sp>
      <p:sp>
        <p:nvSpPr>
          <p:cNvPr id="32" name="Right Arrow 119"/>
          <p:cNvSpPr/>
          <p:nvPr/>
        </p:nvSpPr>
        <p:spPr>
          <a:xfrm>
            <a:off x="4471614" y="1382907"/>
            <a:ext cx="4054019" cy="674493"/>
          </a:xfrm>
          <a:prstGeom prst="rect">
            <a:avLst/>
          </a:prstGeom>
          <a:gradFill flip="none" rotWithShape="1">
            <a:gsLst>
              <a:gs pos="98000">
                <a:schemeClr val="bg1"/>
              </a:gs>
              <a:gs pos="0">
                <a:schemeClr val="bg1"/>
              </a:gs>
              <a:gs pos="98000">
                <a:schemeClr val="accent6">
                  <a:alpha val="0"/>
                </a:schemeClr>
              </a:gs>
              <a:gs pos="100000">
                <a:schemeClr val="accent6"/>
              </a:gs>
            </a:gsLst>
            <a:lin ang="16200000" scaled="1"/>
            <a:tileRect/>
          </a:gradFill>
          <a:ln>
            <a:gradFill flip="none" rotWithShape="1">
              <a:gsLst>
                <a:gs pos="12000">
                  <a:schemeClr val="accent1">
                    <a:lumMod val="5000"/>
                    <a:lumOff val="95000"/>
                    <a:alpha val="0"/>
                  </a:schemeClr>
                </a:gs>
                <a:gs pos="53000">
                  <a:schemeClr val="accent6"/>
                </a:gs>
                <a:gs pos="100000">
                  <a:schemeClr val="accent6">
                    <a:lumMod val="50000"/>
                  </a:schemeClr>
                </a:gs>
              </a:gsLst>
              <a:lin ang="162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33" name="Picture 32"/>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648200" y="1519596"/>
            <a:ext cx="457200" cy="42183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34" name="Picture 33"/>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288390" y="1519596"/>
            <a:ext cx="682285" cy="42183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35" name="Picture 3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086600" y="1519596"/>
            <a:ext cx="1080370" cy="42183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36" name="Picture 35"/>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221325" y="1519596"/>
            <a:ext cx="951140" cy="42183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
        <p:nvSpPr>
          <p:cNvPr id="37" name="Rectangle 36"/>
          <p:cNvSpPr/>
          <p:nvPr/>
        </p:nvSpPr>
        <p:spPr>
          <a:xfrm>
            <a:off x="4491300" y="1143000"/>
            <a:ext cx="3065530" cy="276999"/>
          </a:xfrm>
          <a:prstGeom prst="rect">
            <a:avLst/>
          </a:prstGeom>
          <a:noFill/>
          <a:ln w="34925">
            <a:noFill/>
          </a:ln>
          <a:effectLst/>
        </p:spPr>
        <p:txBody>
          <a:bodyPr wrap="square">
            <a:spAutoFit/>
          </a:bodyPr>
          <a:lstStyle/>
          <a:p>
            <a:r>
              <a:rPr lang="en-US" sz="1200" dirty="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rPr>
              <a:t>EDUCATION</a:t>
            </a:r>
          </a:p>
        </p:txBody>
      </p:sp>
      <p:sp>
        <p:nvSpPr>
          <p:cNvPr id="40" name="Right Arrow 119"/>
          <p:cNvSpPr/>
          <p:nvPr/>
        </p:nvSpPr>
        <p:spPr>
          <a:xfrm>
            <a:off x="4480381" y="2297308"/>
            <a:ext cx="4054019" cy="611376"/>
          </a:xfrm>
          <a:prstGeom prst="rect">
            <a:avLst/>
          </a:prstGeom>
          <a:gradFill flip="none" rotWithShape="1">
            <a:gsLst>
              <a:gs pos="98000">
                <a:schemeClr val="bg1"/>
              </a:gs>
              <a:gs pos="0">
                <a:schemeClr val="bg1"/>
              </a:gs>
              <a:gs pos="98000">
                <a:schemeClr val="accent6">
                  <a:alpha val="0"/>
                </a:schemeClr>
              </a:gs>
              <a:gs pos="100000">
                <a:schemeClr val="accent6"/>
              </a:gs>
            </a:gsLst>
            <a:lin ang="16200000" scaled="1"/>
            <a:tileRect/>
          </a:gradFill>
          <a:ln>
            <a:gradFill flip="none" rotWithShape="1">
              <a:gsLst>
                <a:gs pos="12000">
                  <a:schemeClr val="accent1">
                    <a:lumMod val="5000"/>
                    <a:lumOff val="95000"/>
                    <a:alpha val="0"/>
                  </a:schemeClr>
                </a:gs>
                <a:gs pos="53000">
                  <a:schemeClr val="accent6"/>
                </a:gs>
                <a:gs pos="100000">
                  <a:schemeClr val="accent6">
                    <a:lumMod val="50000"/>
                  </a:schemeClr>
                </a:gs>
              </a:gsLst>
              <a:lin ang="162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41" name="Picture 40"/>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656967" y="2433996"/>
            <a:ext cx="457200" cy="41717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
        <p:nvSpPr>
          <p:cNvPr id="45" name="Rectangle 44"/>
          <p:cNvSpPr/>
          <p:nvPr/>
        </p:nvSpPr>
        <p:spPr>
          <a:xfrm>
            <a:off x="4500067" y="2057400"/>
            <a:ext cx="3065530" cy="276999"/>
          </a:xfrm>
          <a:prstGeom prst="rect">
            <a:avLst/>
          </a:prstGeom>
          <a:noFill/>
          <a:ln w="34925">
            <a:noFill/>
          </a:ln>
          <a:effectLst/>
        </p:spPr>
        <p:txBody>
          <a:bodyPr wrap="square">
            <a:spAutoFit/>
          </a:bodyPr>
          <a:lstStyle/>
          <a:p>
            <a:r>
              <a:rPr lang="en-US" sz="1200" dirty="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rPr>
              <a:t>EMPLOYMENT</a:t>
            </a:r>
          </a:p>
        </p:txBody>
      </p:sp>
      <p:pic>
        <p:nvPicPr>
          <p:cNvPr id="47" name="Picture 4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5350577" y="2451483"/>
            <a:ext cx="502920" cy="382356"/>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48" name="Picture 47"/>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7154992" y="2451483"/>
            <a:ext cx="457200" cy="382356"/>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49" name="Picture 48"/>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848600" y="2451483"/>
            <a:ext cx="457200" cy="382356"/>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50" name="Picture 49"/>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6089907" y="2451483"/>
            <a:ext cx="828675" cy="382356"/>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
        <p:nvSpPr>
          <p:cNvPr id="84" name="Right Arrow 119"/>
          <p:cNvSpPr/>
          <p:nvPr/>
        </p:nvSpPr>
        <p:spPr>
          <a:xfrm>
            <a:off x="129525" y="5074189"/>
            <a:ext cx="8404876" cy="1326611"/>
          </a:xfrm>
          <a:prstGeom prst="rect">
            <a:avLst/>
          </a:prstGeom>
          <a:gradFill flip="none" rotWithShape="1">
            <a:gsLst>
              <a:gs pos="98000">
                <a:schemeClr val="bg1"/>
              </a:gs>
              <a:gs pos="0">
                <a:schemeClr val="bg1"/>
              </a:gs>
              <a:gs pos="98000">
                <a:schemeClr val="accent6">
                  <a:alpha val="0"/>
                </a:schemeClr>
              </a:gs>
              <a:gs pos="100000">
                <a:schemeClr val="accent6"/>
              </a:gs>
            </a:gsLst>
            <a:lin ang="16200000" scaled="1"/>
            <a:tileRect/>
          </a:gradFill>
          <a:ln>
            <a:gradFill flip="none" rotWithShape="1">
              <a:gsLst>
                <a:gs pos="12000">
                  <a:schemeClr val="accent1">
                    <a:lumMod val="5000"/>
                    <a:lumOff val="95000"/>
                    <a:alpha val="0"/>
                  </a:schemeClr>
                </a:gs>
                <a:gs pos="53000">
                  <a:schemeClr val="accent6"/>
                </a:gs>
                <a:gs pos="100000">
                  <a:schemeClr val="accent6">
                    <a:lumMod val="50000"/>
                  </a:schemeClr>
                </a:gs>
              </a:gsLst>
              <a:lin ang="162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85" name="Picture 84"/>
          <p:cNvPicPr>
            <a:picLocks noChangeAspect="1"/>
          </p:cNvPicPr>
          <p:nvPr/>
        </p:nvPicPr>
        <p:blipFill rotWithShape="1">
          <a:blip r:embed="rId31" cstate="email">
            <a:extLst>
              <a:ext uri="{28A0092B-C50C-407E-A947-70E740481C1C}">
                <a14:useLocalDpi xmlns:a14="http://schemas.microsoft.com/office/drawing/2010/main"/>
              </a:ext>
            </a:extLst>
          </a:blip>
          <a:srcRect t="-1" b="-1587"/>
          <a:stretch/>
        </p:blipFill>
        <p:spPr>
          <a:xfrm>
            <a:off x="471439" y="5199154"/>
            <a:ext cx="245444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86" name="Picture 85"/>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2691560" y="5801957"/>
            <a:ext cx="157564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87" name="Picture 86"/>
          <p:cNvPicPr>
            <a:picLocks noChangeAspect="1"/>
          </p:cNvPicPr>
          <p:nvPr/>
        </p:nvPicPr>
        <p:blipFill rotWithShape="1">
          <a:blip r:embed="rId33" cstate="email">
            <a:extLst>
              <a:ext uri="{28A0092B-C50C-407E-A947-70E740481C1C}">
                <a14:useLocalDpi xmlns:a14="http://schemas.microsoft.com/office/drawing/2010/main"/>
              </a:ext>
            </a:extLst>
          </a:blip>
          <a:srcRect/>
          <a:stretch/>
        </p:blipFill>
        <p:spPr>
          <a:xfrm>
            <a:off x="533400" y="5782644"/>
            <a:ext cx="45720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89" name="Picture 88"/>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3056767" y="5199154"/>
            <a:ext cx="160020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90" name="Picture 89"/>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718986" y="5195699"/>
            <a:ext cx="1329265"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91" name="Picture 90"/>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231230" y="5773835"/>
            <a:ext cx="128337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92" name="Picture 91"/>
          <p:cNvPicPr>
            <a:picLocks noChangeAspect="1"/>
          </p:cNvPicPr>
          <p:nvPr/>
        </p:nvPicPr>
        <p:blipFill rotWithShape="1">
          <a:blip r:embed="rId37" cstate="email">
            <a:extLst>
              <a:ext uri="{28A0092B-C50C-407E-A947-70E740481C1C}">
                <a14:useLocalDpi xmlns:a14="http://schemas.microsoft.com/office/drawing/2010/main"/>
              </a:ext>
            </a:extLst>
          </a:blip>
          <a:srcRect/>
          <a:stretch/>
        </p:blipFill>
        <p:spPr>
          <a:xfrm>
            <a:off x="6105326" y="5205795"/>
            <a:ext cx="1228055"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94" name="Picture 93"/>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5410200" y="5807526"/>
            <a:ext cx="91440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97" name="Picture 96"/>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4463145" y="5801957"/>
            <a:ext cx="718455"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
        <p:nvSpPr>
          <p:cNvPr id="98" name="Rectangle 97"/>
          <p:cNvSpPr/>
          <p:nvPr/>
        </p:nvSpPr>
        <p:spPr>
          <a:xfrm>
            <a:off x="152400" y="4833691"/>
            <a:ext cx="3065530" cy="276999"/>
          </a:xfrm>
          <a:prstGeom prst="rect">
            <a:avLst/>
          </a:prstGeom>
          <a:noFill/>
          <a:ln w="34925">
            <a:noFill/>
          </a:ln>
          <a:effectLst/>
        </p:spPr>
        <p:txBody>
          <a:bodyPr wrap="square">
            <a:spAutoFit/>
          </a:bodyPr>
          <a:lstStyle/>
          <a:p>
            <a:r>
              <a:rPr lang="en-US" sz="1200" dirty="0" smtClean="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rPr>
              <a:t>PROJECTS &amp; LARGE EVENTS</a:t>
            </a:r>
            <a:endParaRPr lang="en-US" sz="1200" dirty="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99" name="Right Arrow 119"/>
          <p:cNvSpPr/>
          <p:nvPr/>
        </p:nvSpPr>
        <p:spPr>
          <a:xfrm>
            <a:off x="4495800" y="3198624"/>
            <a:ext cx="4054019" cy="611376"/>
          </a:xfrm>
          <a:prstGeom prst="rect">
            <a:avLst/>
          </a:prstGeom>
          <a:gradFill flip="none" rotWithShape="1">
            <a:gsLst>
              <a:gs pos="98000">
                <a:schemeClr val="bg1"/>
              </a:gs>
              <a:gs pos="0">
                <a:schemeClr val="bg1"/>
              </a:gs>
              <a:gs pos="98000">
                <a:schemeClr val="accent6">
                  <a:alpha val="0"/>
                </a:schemeClr>
              </a:gs>
              <a:gs pos="100000">
                <a:schemeClr val="accent6"/>
              </a:gs>
            </a:gsLst>
            <a:lin ang="16200000" scaled="1"/>
            <a:tileRect/>
          </a:gradFill>
          <a:ln>
            <a:gradFill flip="none" rotWithShape="1">
              <a:gsLst>
                <a:gs pos="12000">
                  <a:schemeClr val="accent1">
                    <a:lumMod val="5000"/>
                    <a:lumOff val="95000"/>
                    <a:alpha val="0"/>
                  </a:schemeClr>
                </a:gs>
                <a:gs pos="53000">
                  <a:schemeClr val="accent6"/>
                </a:gs>
                <a:gs pos="100000">
                  <a:schemeClr val="accent6">
                    <a:lumMod val="50000"/>
                  </a:schemeClr>
                </a:gs>
              </a:gsLst>
              <a:lin ang="162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01" name="Rectangle 100"/>
          <p:cNvSpPr/>
          <p:nvPr/>
        </p:nvSpPr>
        <p:spPr>
          <a:xfrm>
            <a:off x="4515486" y="2958716"/>
            <a:ext cx="3065530" cy="276999"/>
          </a:xfrm>
          <a:prstGeom prst="rect">
            <a:avLst/>
          </a:prstGeom>
          <a:noFill/>
          <a:ln w="34925">
            <a:noFill/>
          </a:ln>
          <a:effectLst/>
        </p:spPr>
        <p:txBody>
          <a:bodyPr wrap="square">
            <a:spAutoFit/>
          </a:bodyPr>
          <a:lstStyle/>
          <a:p>
            <a:r>
              <a:rPr lang="en-US" sz="1200" dirty="0" smtClean="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rPr>
              <a:t>CERTIFICATIONS</a:t>
            </a:r>
            <a:endParaRPr lang="en-US" sz="1200" dirty="0">
              <a:ln w="0"/>
              <a:solidFill>
                <a:schemeClr val="tx1">
                  <a:lumMod val="75000"/>
                </a:schemeClr>
              </a:solidFill>
              <a:effectLst>
                <a:outerShdw blurRad="38100" dist="19050" dir="2700000" algn="tl" rotWithShape="0">
                  <a:schemeClr val="dk1">
                    <a:alpha val="40000"/>
                  </a:schemeClr>
                </a:outerShdw>
              </a:effectLst>
              <a:latin typeface="Century Gothic" panose="020B0502020202020204" pitchFamily="34" charset="0"/>
            </a:endParaRPr>
          </a:p>
        </p:txBody>
      </p:sp>
      <p:pic>
        <p:nvPicPr>
          <p:cNvPr id="106" name="Picture 105"/>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4622800" y="3275712"/>
            <a:ext cx="1092200" cy="393093"/>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07" name="Picture 106"/>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5770420" y="3275712"/>
            <a:ext cx="1163780" cy="393093"/>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08" name="Picture 107"/>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6976335" y="3275712"/>
            <a:ext cx="796065" cy="393093"/>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09" name="Picture 108"/>
          <p:cNvPicPr>
            <a:picLocks noChangeAspect="1"/>
          </p:cNvPicPr>
          <p:nvPr/>
        </p:nvPicPr>
        <p:blipFill rotWithShape="1">
          <a:blip r:embed="rId43" cstate="email">
            <a:extLst>
              <a:ext uri="{28A0092B-C50C-407E-A947-70E740481C1C}">
                <a14:useLocalDpi xmlns:a14="http://schemas.microsoft.com/office/drawing/2010/main"/>
              </a:ext>
            </a:extLst>
          </a:blip>
          <a:srcRect/>
          <a:stretch/>
        </p:blipFill>
        <p:spPr>
          <a:xfrm>
            <a:off x="7848600" y="3275712"/>
            <a:ext cx="559820" cy="393093"/>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11" name="Picture 110"/>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7369073" y="5193485"/>
            <a:ext cx="998620"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12" name="Picture 111"/>
          <p:cNvPicPr>
            <a:picLocks noChangeAspect="1"/>
          </p:cNvPicPr>
          <p:nvPr/>
        </p:nvPicPr>
        <p:blipFill>
          <a:blip r:embed="rId45"/>
          <a:stretch>
            <a:fillRect/>
          </a:stretch>
        </p:blipFill>
        <p:spPr>
          <a:xfrm>
            <a:off x="6418450" y="5749703"/>
            <a:ext cx="1741714" cy="457200"/>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spTree>
    <p:extLst>
      <p:ext uri="{BB962C8B-B14F-4D97-AF65-F5344CB8AC3E}">
        <p14:creationId xmlns:p14="http://schemas.microsoft.com/office/powerpoint/2010/main" val="6973477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Passwords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6556558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Passwords</a:t>
            </a:r>
          </a:p>
        </p:txBody>
      </p:sp>
      <p:sp>
        <p:nvSpPr>
          <p:cNvPr id="45059" name="Rectangle 3"/>
          <p:cNvSpPr>
            <a:spLocks noGrp="1" noChangeArrowheads="1"/>
          </p:cNvSpPr>
          <p:nvPr>
            <p:ph idx="1"/>
          </p:nvPr>
        </p:nvSpPr>
        <p:spPr/>
        <p:txBody>
          <a:bodyPr/>
          <a:lstStyle/>
          <a:p>
            <a:pPr lvl="1">
              <a:buNone/>
            </a:pPr>
            <a:r>
              <a:rPr lang="en-US" dirty="0" smtClean="0"/>
              <a:t>Password – A protected string of characters that one uses to authenticate themselves.</a:t>
            </a:r>
          </a:p>
          <a:p>
            <a:pPr lvl="1">
              <a:buNone/>
            </a:pPr>
            <a:r>
              <a:rPr lang="en-US" dirty="0" smtClean="0"/>
              <a:t>Password authentication is:</a:t>
            </a:r>
          </a:p>
          <a:p>
            <a:pPr lvl="2"/>
            <a:r>
              <a:rPr lang="en-US" dirty="0" smtClean="0"/>
              <a:t>Something you know</a:t>
            </a:r>
          </a:p>
          <a:p>
            <a:pPr lvl="2"/>
            <a:endParaRPr lang="en-US" dirty="0" smtClean="0"/>
          </a:p>
          <a:p>
            <a:pPr lvl="1">
              <a:buNone/>
            </a:pPr>
            <a:endParaRPr lang="en-US" dirty="0" smtClean="0"/>
          </a:p>
          <a:p>
            <a:pPr lvl="1"/>
            <a:endParaRPr lang="en-US" dirty="0" smtClean="0"/>
          </a:p>
        </p:txBody>
      </p:sp>
    </p:spTree>
    <p:extLst>
      <p:ext uri="{BB962C8B-B14F-4D97-AF65-F5344CB8AC3E}">
        <p14:creationId xmlns:p14="http://schemas.microsoft.com/office/powerpoint/2010/main" val="34559481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Problems with Passwords </a:t>
            </a:r>
          </a:p>
        </p:txBody>
      </p:sp>
      <p:sp>
        <p:nvSpPr>
          <p:cNvPr id="55299" name="Rectangle 3"/>
          <p:cNvSpPr>
            <a:spLocks noGrp="1" noChangeArrowheads="1"/>
          </p:cNvSpPr>
          <p:nvPr>
            <p:ph idx="1"/>
          </p:nvPr>
        </p:nvSpPr>
        <p:spPr/>
        <p:txBody>
          <a:bodyPr/>
          <a:lstStyle/>
          <a:p>
            <a:r>
              <a:rPr lang="en-US" dirty="0" smtClean="0"/>
              <a:t>People write down passwords</a:t>
            </a:r>
          </a:p>
          <a:p>
            <a:r>
              <a:rPr lang="en-US" dirty="0" smtClean="0"/>
              <a:t>People use weak passwords</a:t>
            </a:r>
          </a:p>
          <a:p>
            <a:r>
              <a:rPr lang="en-US" dirty="0" smtClean="0"/>
              <a:t>People re-use passwords</a:t>
            </a:r>
          </a:p>
          <a:p>
            <a:r>
              <a:rPr lang="en-US" dirty="0" smtClean="0"/>
              <a:t>If you make passwords to hard to remember then people write them down</a:t>
            </a:r>
          </a:p>
          <a:p>
            <a:r>
              <a:rPr lang="en-US" dirty="0" smtClean="0"/>
              <a:t>If you make them too easy then they are easily cracked</a:t>
            </a:r>
          </a:p>
        </p:txBody>
      </p:sp>
    </p:spTree>
    <p:extLst>
      <p:ext uri="{BB962C8B-B14F-4D97-AF65-F5344CB8AC3E}">
        <p14:creationId xmlns:p14="http://schemas.microsoft.com/office/powerpoint/2010/main" val="15594609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r>
              <a:rPr lang="en-US" sz="8000" dirty="0" smtClean="0"/>
              <a:t>PART 2</a:t>
            </a:r>
          </a:p>
        </p:txBody>
      </p:sp>
      <p:sp>
        <p:nvSpPr>
          <p:cNvPr id="17411" name="Rectangle 7"/>
          <p:cNvSpPr>
            <a:spLocks noGrp="1" noChangeArrowheads="1"/>
          </p:cNvSpPr>
          <p:nvPr>
            <p:ph type="subTitle" idx="1"/>
          </p:nvPr>
        </p:nvSpPr>
        <p:spPr/>
        <p:txBody>
          <a:bodyPr/>
          <a:lstStyle/>
          <a:p>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43</a:t>
            </a:fld>
            <a:endParaRPr lang="en-US" dirty="0"/>
          </a:p>
        </p:txBody>
      </p:sp>
    </p:spTree>
    <p:extLst>
      <p:ext uri="{BB962C8B-B14F-4D97-AF65-F5344CB8AC3E}">
        <p14:creationId xmlns:p14="http://schemas.microsoft.com/office/powerpoint/2010/main" val="180238970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Breaking </a:t>
            </a:r>
            <a:r>
              <a:rPr lang="en-US" dirty="0"/>
              <a:t>Passwords</a:t>
            </a:r>
          </a:p>
        </p:txBody>
      </p:sp>
      <p:sp>
        <p:nvSpPr>
          <p:cNvPr id="5" name="Text Placeholder 4"/>
          <p:cNvSpPr>
            <a:spLocks noGrp="1"/>
          </p:cNvSpPr>
          <p:nvPr>
            <p:ph type="body" idx="1"/>
          </p:nvPr>
        </p:nvSpPr>
        <p:spPr/>
        <p:txBody>
          <a:bodyPr/>
          <a:lstStyle/>
          <a:p>
            <a:pPr marL="457200" indent="-457200">
              <a:buFont typeface="Arial" panose="020B0604020202020204" pitchFamily="34" charset="0"/>
              <a:buChar char="•"/>
            </a:pPr>
            <a:r>
              <a:rPr lang="en-US" dirty="0" smtClean="0"/>
              <a:t>Top </a:t>
            </a:r>
            <a:r>
              <a:rPr lang="en-US" dirty="0"/>
              <a:t>10 Password Cracking Methods</a:t>
            </a:r>
          </a:p>
          <a:p>
            <a:pPr marL="457200" indent="-457200">
              <a:buFont typeface="Arial" panose="020B0604020202020204" pitchFamily="34" charset="0"/>
              <a:buChar char="•"/>
            </a:pPr>
            <a:r>
              <a:rPr lang="en-US" dirty="0" smtClean="0"/>
              <a:t>Cain</a:t>
            </a:r>
            <a:endParaRPr lang="en-US" dirty="0"/>
          </a:p>
          <a:p>
            <a:pPr marL="457200" indent="-457200">
              <a:buFont typeface="Arial" panose="020B0604020202020204" pitchFamily="34" charset="0"/>
              <a:buChar char="•"/>
            </a:pPr>
            <a:r>
              <a:rPr lang="en-US" dirty="0"/>
              <a:t>Offline NT Password &amp; Registry Editor</a:t>
            </a:r>
          </a:p>
          <a:p>
            <a:pPr marL="457200" indent="-457200">
              <a:buFont typeface="Arial" panose="020B0604020202020204" pitchFamily="34" charset="0"/>
              <a:buChar char="•"/>
            </a:pPr>
            <a:r>
              <a:rPr lang="en-US" dirty="0"/>
              <a:t>Creating Strong Passwords</a:t>
            </a:r>
          </a:p>
          <a:p>
            <a:pPr marL="457200" indent="-457200">
              <a:buFont typeface="Arial" panose="020B0604020202020204" pitchFamily="34" charset="0"/>
              <a:buChar char="•"/>
            </a:pPr>
            <a:r>
              <a:rPr lang="en-US" dirty="0"/>
              <a:t>The Myth of Creating Strong Passwords</a:t>
            </a:r>
          </a:p>
          <a:p>
            <a:pPr marL="457200" indent="-457200">
              <a:buFont typeface="Arial" panose="020B0604020202020204" pitchFamily="34" charset="0"/>
              <a:buChar char="•"/>
            </a:pPr>
            <a:r>
              <a:rPr lang="en-US" dirty="0"/>
              <a:t>Storing Unique Passwords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3872355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 10 Password Cracking Methods</a:t>
            </a:r>
          </a:p>
        </p:txBody>
      </p:sp>
      <p:sp>
        <p:nvSpPr>
          <p:cNvPr id="5" name="Text Placeholder 4"/>
          <p:cNvSpPr>
            <a:spLocks noGrp="1"/>
          </p:cNvSpPr>
          <p:nvPr>
            <p:ph type="body" idx="1"/>
          </p:nvPr>
        </p:nvSpPr>
        <p:spPr/>
        <p:txBody>
          <a:bodyPr/>
          <a:lstStyle/>
          <a:p>
            <a:pPr marL="457200" indent="-457200">
              <a:buFont typeface="Arial" panose="020B0604020202020204" pitchFamily="34" charset="0"/>
              <a:buChar char="•"/>
            </a:pPr>
            <a:r>
              <a:rPr lang="en-US" dirty="0"/>
              <a:t>http://</a:t>
            </a:r>
            <a:r>
              <a:rPr lang="en-US" dirty="0" smtClean="0"/>
              <a:t>www.alphr.com/features/371158/top-ten-password-cracking-techniques</a:t>
            </a:r>
            <a:endParaRPr lang="en-US" dirty="0"/>
          </a:p>
        </p:txBody>
      </p:sp>
    </p:spTree>
    <p:extLst>
      <p:ext uri="{BB962C8B-B14F-4D97-AF65-F5344CB8AC3E}">
        <p14:creationId xmlns:p14="http://schemas.microsoft.com/office/powerpoint/2010/main" val="21723853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46</a:t>
            </a:fld>
            <a:endParaRPr lang="en-US" dirty="0"/>
          </a:p>
        </p:txBody>
      </p:sp>
      <p:sp>
        <p:nvSpPr>
          <p:cNvPr id="3" name="Title 2"/>
          <p:cNvSpPr>
            <a:spLocks noGrp="1"/>
          </p:cNvSpPr>
          <p:nvPr>
            <p:ph type="title"/>
          </p:nvPr>
        </p:nvSpPr>
        <p:spPr/>
        <p:txBody>
          <a:bodyPr/>
          <a:lstStyle/>
          <a:p>
            <a:r>
              <a:rPr lang="en-US" dirty="0"/>
              <a:t>Top 10 Password Cracking Methods</a:t>
            </a:r>
          </a:p>
        </p:txBody>
      </p:sp>
      <p:sp>
        <p:nvSpPr>
          <p:cNvPr id="4" name="Content Placeholder 3"/>
          <p:cNvSpPr>
            <a:spLocks noGrp="1"/>
          </p:cNvSpPr>
          <p:nvPr>
            <p:ph idx="1"/>
          </p:nvPr>
        </p:nvSpPr>
        <p:spPr/>
        <p:txBody>
          <a:bodyPr>
            <a:normAutofit fontScale="92500" lnSpcReduction="10000"/>
          </a:bodyPr>
          <a:lstStyle/>
          <a:p>
            <a:pPr marL="0" indent="0">
              <a:buNone/>
            </a:pPr>
            <a:r>
              <a:rPr lang="en-US" dirty="0"/>
              <a:t>1. Dictionary attack – e.g. “password”</a:t>
            </a:r>
          </a:p>
          <a:p>
            <a:pPr marL="0" indent="0">
              <a:buNone/>
            </a:pPr>
            <a:r>
              <a:rPr lang="en-US" dirty="0"/>
              <a:t>2. Brute force attack – e.g. “a, aa, ab, ac…”</a:t>
            </a:r>
          </a:p>
          <a:p>
            <a:pPr marL="0" indent="0">
              <a:buNone/>
            </a:pPr>
            <a:r>
              <a:rPr lang="en-US" dirty="0"/>
              <a:t>3. Rainbow table attack – precomputed hashes</a:t>
            </a:r>
          </a:p>
          <a:p>
            <a:pPr marL="0" indent="0">
              <a:buNone/>
            </a:pPr>
            <a:r>
              <a:rPr lang="en-US" dirty="0"/>
              <a:t>4. Phishing – typically email</a:t>
            </a:r>
          </a:p>
          <a:p>
            <a:pPr marL="0" indent="0">
              <a:buNone/>
            </a:pPr>
            <a:r>
              <a:rPr lang="en-US" dirty="0"/>
              <a:t>5. Social engineering – e.g. phone call</a:t>
            </a:r>
          </a:p>
          <a:p>
            <a:pPr marL="0" indent="0">
              <a:buNone/>
            </a:pPr>
            <a:r>
              <a:rPr lang="en-US" dirty="0"/>
              <a:t>6. Malware – e.g. from websites</a:t>
            </a:r>
          </a:p>
          <a:p>
            <a:pPr marL="0" indent="0">
              <a:buNone/>
            </a:pPr>
            <a:r>
              <a:rPr lang="en-US" dirty="0"/>
              <a:t>7. Offline cracking – taking time</a:t>
            </a:r>
          </a:p>
          <a:p>
            <a:pPr marL="0" indent="0">
              <a:buNone/>
            </a:pPr>
            <a:r>
              <a:rPr lang="en-US" dirty="0"/>
              <a:t>8. Shoulder surfing – watching</a:t>
            </a:r>
          </a:p>
          <a:p>
            <a:pPr marL="0" indent="0">
              <a:buNone/>
            </a:pPr>
            <a:r>
              <a:rPr lang="en-US" dirty="0"/>
              <a:t>9. </a:t>
            </a:r>
            <a:r>
              <a:rPr lang="en-US" dirty="0" err="1"/>
              <a:t>Spidering</a:t>
            </a:r>
            <a:r>
              <a:rPr lang="en-US" dirty="0"/>
              <a:t> – slurping open sources</a:t>
            </a:r>
          </a:p>
          <a:p>
            <a:pPr marL="0" indent="0">
              <a:buNone/>
            </a:pPr>
            <a:r>
              <a:rPr lang="en-US" dirty="0"/>
              <a:t>10. Guess – intelligent deduction</a:t>
            </a:r>
          </a:p>
        </p:txBody>
      </p:sp>
    </p:spTree>
    <p:extLst>
      <p:ext uri="{BB962C8B-B14F-4D97-AF65-F5344CB8AC3E}">
        <p14:creationId xmlns:p14="http://schemas.microsoft.com/office/powerpoint/2010/main" val="3181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p:cTn id="49"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p:cTn id="56"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4">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 calcmode="lin" valueType="num">
                                      <p:cBhvr>
                                        <p:cTn id="63"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4">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 calcmode="lin" valueType="num">
                                      <p:cBhvr>
                                        <p:cTn id="70"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CAIN</a:t>
            </a:r>
            <a:endParaRPr lang="en-US" dirty="0"/>
          </a:p>
        </p:txBody>
      </p:sp>
      <p:sp>
        <p:nvSpPr>
          <p:cNvPr id="5" name="Text Placeholder 4"/>
          <p:cNvSpPr>
            <a:spLocks noGrp="1"/>
          </p:cNvSpPr>
          <p:nvPr>
            <p:ph type="body" idx="1"/>
          </p:nvPr>
        </p:nvSpPr>
        <p:spPr/>
        <p:txBody>
          <a:bodyPr/>
          <a:lstStyle/>
          <a:p>
            <a:r>
              <a:rPr lang="en-US" dirty="0"/>
              <a:t>http://www.oxid.it/cain.html</a:t>
            </a:r>
            <a:endParaRPr lang="en-US" dirty="0"/>
          </a:p>
        </p:txBody>
      </p:sp>
    </p:spTree>
    <p:extLst>
      <p:ext uri="{BB962C8B-B14F-4D97-AF65-F5344CB8AC3E}">
        <p14:creationId xmlns:p14="http://schemas.microsoft.com/office/powerpoint/2010/main" val="1951376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48</a:t>
            </a:fld>
            <a:endParaRPr lang="en-US" dirty="0"/>
          </a:p>
        </p:txBody>
      </p:sp>
      <p:pic>
        <p:nvPicPr>
          <p:cNvPr id="3" name="Picture 2"/>
          <p:cNvPicPr>
            <a:picLocks noChangeAspect="1"/>
          </p:cNvPicPr>
          <p:nvPr/>
        </p:nvPicPr>
        <p:blipFill>
          <a:blip r:embed="rId2"/>
          <a:stretch>
            <a:fillRect/>
          </a:stretch>
        </p:blipFill>
        <p:spPr>
          <a:xfrm>
            <a:off x="76200" y="457200"/>
            <a:ext cx="7617468" cy="1288174"/>
          </a:xfrm>
          <a:prstGeom prst="rect">
            <a:avLst/>
          </a:prstGeom>
        </p:spPr>
      </p:pic>
      <p:pic>
        <p:nvPicPr>
          <p:cNvPr id="4" name="Picture 3"/>
          <p:cNvPicPr>
            <a:picLocks noChangeAspect="1"/>
          </p:cNvPicPr>
          <p:nvPr/>
        </p:nvPicPr>
        <p:blipFill>
          <a:blip r:embed="rId3"/>
          <a:stretch>
            <a:fillRect/>
          </a:stretch>
        </p:blipFill>
        <p:spPr>
          <a:xfrm>
            <a:off x="0" y="1745374"/>
            <a:ext cx="7658041" cy="4351389"/>
          </a:xfrm>
          <a:prstGeom prst="rect">
            <a:avLst/>
          </a:prstGeom>
        </p:spPr>
      </p:pic>
    </p:spTree>
    <p:extLst>
      <p:ext uri="{BB962C8B-B14F-4D97-AF65-F5344CB8AC3E}">
        <p14:creationId xmlns:p14="http://schemas.microsoft.com/office/powerpoint/2010/main" val="41851827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49</a:t>
            </a:fld>
            <a:endParaRPr lang="en-US" dirty="0"/>
          </a:p>
        </p:txBody>
      </p:sp>
      <p:pic>
        <p:nvPicPr>
          <p:cNvPr id="3" name="Picture 2"/>
          <p:cNvPicPr>
            <a:picLocks noChangeAspect="1"/>
          </p:cNvPicPr>
          <p:nvPr/>
        </p:nvPicPr>
        <p:blipFill>
          <a:blip r:embed="rId2"/>
          <a:stretch>
            <a:fillRect/>
          </a:stretch>
        </p:blipFill>
        <p:spPr>
          <a:xfrm>
            <a:off x="23648" y="533400"/>
            <a:ext cx="7576895" cy="4452821"/>
          </a:xfrm>
          <a:prstGeom prst="rect">
            <a:avLst/>
          </a:prstGeom>
        </p:spPr>
      </p:pic>
    </p:spTree>
    <p:extLst>
      <p:ext uri="{BB962C8B-B14F-4D97-AF65-F5344CB8AC3E}">
        <p14:creationId xmlns:p14="http://schemas.microsoft.com/office/powerpoint/2010/main" val="2678679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5</a:t>
            </a:fld>
            <a:endParaRPr lang="en-US" dirty="0"/>
          </a:p>
        </p:txBody>
      </p:sp>
      <p:sp>
        <p:nvSpPr>
          <p:cNvPr id="5" name="Title 4"/>
          <p:cNvSpPr>
            <a:spLocks noGrp="1"/>
          </p:cNvSpPr>
          <p:nvPr>
            <p:ph type="title"/>
          </p:nvPr>
        </p:nvSpPr>
        <p:spPr/>
        <p:txBody>
          <a:bodyPr/>
          <a:lstStyle/>
          <a:p>
            <a:r>
              <a:rPr lang="en-US" dirty="0"/>
              <a:t>Today's Agenda</a:t>
            </a:r>
          </a:p>
        </p:txBody>
      </p:sp>
      <p:sp>
        <p:nvSpPr>
          <p:cNvPr id="6" name="Content Placeholder 5"/>
          <p:cNvSpPr>
            <a:spLocks noGrp="1"/>
          </p:cNvSpPr>
          <p:nvPr>
            <p:ph idx="1"/>
          </p:nvPr>
        </p:nvSpPr>
        <p:spPr/>
        <p:txBody>
          <a:bodyPr>
            <a:normAutofit fontScale="55000" lnSpcReduction="20000"/>
          </a:bodyPr>
          <a:lstStyle/>
          <a:p>
            <a:pPr marL="0" indent="0">
              <a:buNone/>
            </a:pPr>
            <a:r>
              <a:rPr lang="en-US" b="1" dirty="0" smtClean="0"/>
              <a:t>PART 1 – </a:t>
            </a:r>
            <a:r>
              <a:rPr lang="en-US" b="1" dirty="0">
                <a:solidFill>
                  <a:srgbClr val="FF0000"/>
                </a:solidFill>
              </a:rPr>
              <a:t>Speed </a:t>
            </a:r>
            <a:r>
              <a:rPr lang="en-US" b="1" dirty="0" smtClean="0">
                <a:solidFill>
                  <a:srgbClr val="FF0000"/>
                </a:solidFill>
              </a:rPr>
              <a:t>Drill</a:t>
            </a:r>
            <a:r>
              <a:rPr lang="en-US" b="1" dirty="0" smtClean="0"/>
              <a:t> – </a:t>
            </a:r>
            <a:r>
              <a:rPr lang="en-US" b="1" dirty="0"/>
              <a:t>1 Hour</a:t>
            </a:r>
          </a:p>
          <a:p>
            <a:r>
              <a:rPr lang="en-US" dirty="0"/>
              <a:t>Introductions</a:t>
            </a:r>
          </a:p>
          <a:p>
            <a:r>
              <a:rPr lang="en-US" dirty="0"/>
              <a:t>Tales from the </a:t>
            </a:r>
            <a:r>
              <a:rPr lang="en-US" dirty="0" smtClean="0"/>
              <a:t>Crypt &amp; Why Security is Hot</a:t>
            </a:r>
            <a:endParaRPr lang="en-US" dirty="0"/>
          </a:p>
          <a:p>
            <a:r>
              <a:rPr lang="en-US" dirty="0" smtClean="0"/>
              <a:t>Identity, Authentication, Encryption</a:t>
            </a:r>
            <a:endParaRPr lang="en-US" dirty="0"/>
          </a:p>
          <a:p>
            <a:endParaRPr lang="en-US" dirty="0"/>
          </a:p>
          <a:p>
            <a:pPr marL="0" indent="0">
              <a:buNone/>
            </a:pPr>
            <a:r>
              <a:rPr lang="en-US" b="1" dirty="0" smtClean="0"/>
              <a:t>PART 2 – </a:t>
            </a:r>
            <a:r>
              <a:rPr lang="en-US" b="1" dirty="0">
                <a:solidFill>
                  <a:srgbClr val="FF0000"/>
                </a:solidFill>
              </a:rPr>
              <a:t>Breaking </a:t>
            </a:r>
            <a:r>
              <a:rPr lang="en-US" b="1" dirty="0" smtClean="0">
                <a:solidFill>
                  <a:srgbClr val="FF0000"/>
                </a:solidFill>
              </a:rPr>
              <a:t>Passwords</a:t>
            </a:r>
            <a:r>
              <a:rPr lang="en-US" b="1" dirty="0" smtClean="0"/>
              <a:t> – 1 Hour</a:t>
            </a:r>
            <a:endParaRPr lang="en-US" b="1" dirty="0"/>
          </a:p>
          <a:p>
            <a:r>
              <a:rPr lang="en-US" dirty="0"/>
              <a:t>Top 10 Password Cracking Methods</a:t>
            </a:r>
          </a:p>
          <a:p>
            <a:r>
              <a:rPr lang="en-US" dirty="0" smtClean="0"/>
              <a:t>Cain</a:t>
            </a:r>
            <a:endParaRPr lang="en-US" dirty="0"/>
          </a:p>
          <a:p>
            <a:r>
              <a:rPr lang="en-US" dirty="0"/>
              <a:t>Offline NT Password &amp; Registry Editor</a:t>
            </a:r>
          </a:p>
          <a:p>
            <a:r>
              <a:rPr lang="en-US" dirty="0"/>
              <a:t>Creating Strong Passwords</a:t>
            </a:r>
          </a:p>
          <a:p>
            <a:r>
              <a:rPr lang="en-US" dirty="0"/>
              <a:t>The Myth of Creating Strong Passwords</a:t>
            </a:r>
          </a:p>
          <a:p>
            <a:r>
              <a:rPr lang="en-US" dirty="0"/>
              <a:t>Storing Unique Passwords</a:t>
            </a:r>
          </a:p>
          <a:p>
            <a:endParaRPr lang="en-US" dirty="0"/>
          </a:p>
          <a:p>
            <a:pPr marL="0" indent="0">
              <a:buNone/>
            </a:pPr>
            <a:r>
              <a:rPr lang="en-US" b="1" dirty="0" smtClean="0"/>
              <a:t>PART 3 – </a:t>
            </a:r>
            <a:r>
              <a:rPr lang="en-US" b="1" dirty="0">
                <a:solidFill>
                  <a:srgbClr val="FF0000"/>
                </a:solidFill>
              </a:rPr>
              <a:t>Breaking </a:t>
            </a:r>
            <a:r>
              <a:rPr lang="en-US" b="1" dirty="0" smtClean="0">
                <a:solidFill>
                  <a:srgbClr val="FF0000"/>
                </a:solidFill>
              </a:rPr>
              <a:t>Systems</a:t>
            </a:r>
            <a:r>
              <a:rPr lang="en-US" b="1" dirty="0" smtClean="0"/>
              <a:t> – 1 Hour</a:t>
            </a:r>
            <a:endParaRPr lang="en-US" b="1" dirty="0"/>
          </a:p>
          <a:p>
            <a:r>
              <a:rPr lang="en-US" dirty="0"/>
              <a:t>Why You Have the Advantage</a:t>
            </a:r>
          </a:p>
          <a:p>
            <a:r>
              <a:rPr lang="en-US" dirty="0"/>
              <a:t>Ring Theory &amp; Real-World Examples</a:t>
            </a:r>
          </a:p>
          <a:p>
            <a:r>
              <a:rPr lang="en-US" dirty="0"/>
              <a:t>Social Engineering</a:t>
            </a:r>
          </a:p>
          <a:p>
            <a:r>
              <a:rPr lang="en-US" dirty="0"/>
              <a:t>Resources</a:t>
            </a:r>
          </a:p>
          <a:p>
            <a:r>
              <a:rPr lang="en-US" dirty="0"/>
              <a:t>Meta </a:t>
            </a:r>
            <a:r>
              <a:rPr lang="en-US" dirty="0" err="1"/>
              <a:t>Sploit</a:t>
            </a:r>
            <a:r>
              <a:rPr lang="en-US" dirty="0"/>
              <a:t> Demonstration</a:t>
            </a:r>
          </a:p>
        </p:txBody>
      </p:sp>
    </p:spTree>
    <p:extLst>
      <p:ext uri="{BB962C8B-B14F-4D97-AF65-F5344CB8AC3E}">
        <p14:creationId xmlns:p14="http://schemas.microsoft.com/office/powerpoint/2010/main" val="106610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 calcmode="lin" valueType="num">
                                      <p:cBhvr>
                                        <p:cTn id="28"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 calcmode="lin" valueType="num">
                                      <p:cBhvr>
                                        <p:cTn id="42"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6">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p:cTn id="49" dur="5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6">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6">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 calcmode="lin" valueType="num">
                                      <p:cBhvr>
                                        <p:cTn id="56"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6">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anim calcmode="lin" valueType="num">
                                      <p:cBhvr>
                                        <p:cTn id="63"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6">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6">
                                            <p:txEl>
                                              <p:pRg st="10" end="10"/>
                                            </p:txEl>
                                          </p:spTgt>
                                        </p:tgtEl>
                                        <p:attrNameLst>
                                          <p:attrName>style.visibility</p:attrName>
                                        </p:attrNameLst>
                                      </p:cBhvr>
                                      <p:to>
                                        <p:strVal val="visible"/>
                                      </p:to>
                                    </p:set>
                                    <p:anim calcmode="lin" valueType="num">
                                      <p:cBhvr>
                                        <p:cTn id="70"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6">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6">
                                            <p:txEl>
                                              <p:pRg st="11" end="11"/>
                                            </p:txEl>
                                          </p:spTgt>
                                        </p:tgtEl>
                                        <p:attrNameLst>
                                          <p:attrName>style.visibility</p:attrName>
                                        </p:attrNameLst>
                                      </p:cBhvr>
                                      <p:to>
                                        <p:strVal val="visible"/>
                                      </p:to>
                                    </p:set>
                                    <p:anim calcmode="lin" valueType="num">
                                      <p:cBhvr>
                                        <p:cTn id="77" dur="500" fill="hold"/>
                                        <p:tgtEl>
                                          <p:spTgt spid="6">
                                            <p:txEl>
                                              <p:pRg st="11" end="11"/>
                                            </p:txEl>
                                          </p:spTgt>
                                        </p:tgtEl>
                                        <p:attrNameLst>
                                          <p:attrName>ppt_w</p:attrName>
                                        </p:attrNameLst>
                                      </p:cBhvr>
                                      <p:tavLst>
                                        <p:tav tm="0">
                                          <p:val>
                                            <p:fltVal val="0"/>
                                          </p:val>
                                        </p:tav>
                                        <p:tav tm="100000">
                                          <p:val>
                                            <p:strVal val="#ppt_w"/>
                                          </p:val>
                                        </p:tav>
                                      </p:tavLst>
                                    </p:anim>
                                    <p:anim calcmode="lin" valueType="num">
                                      <p:cBhvr>
                                        <p:cTn id="78" dur="500" fill="hold"/>
                                        <p:tgtEl>
                                          <p:spTgt spid="6">
                                            <p:txEl>
                                              <p:pRg st="11" end="11"/>
                                            </p:txEl>
                                          </p:spTgt>
                                        </p:tgtEl>
                                        <p:attrNameLst>
                                          <p:attrName>ppt_h</p:attrName>
                                        </p:attrNameLst>
                                      </p:cBhvr>
                                      <p:tavLst>
                                        <p:tav tm="0">
                                          <p:val>
                                            <p:fltVal val="0"/>
                                          </p:val>
                                        </p:tav>
                                        <p:tav tm="100000">
                                          <p:val>
                                            <p:strVal val="#ppt_h"/>
                                          </p:val>
                                        </p:tav>
                                      </p:tavLst>
                                    </p:anim>
                                    <p:animEffect transition="in" filter="fade">
                                      <p:cBhvr>
                                        <p:cTn id="79" dur="500"/>
                                        <p:tgtEl>
                                          <p:spTgt spid="6">
                                            <p:txEl>
                                              <p:pRg st="11" end="1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6">
                                            <p:txEl>
                                              <p:pRg st="13" end="13"/>
                                            </p:txEl>
                                          </p:spTgt>
                                        </p:tgtEl>
                                        <p:attrNameLst>
                                          <p:attrName>style.visibility</p:attrName>
                                        </p:attrNameLst>
                                      </p:cBhvr>
                                      <p:to>
                                        <p:strVal val="visible"/>
                                      </p:to>
                                    </p:set>
                                    <p:anim calcmode="lin" valueType="num">
                                      <p:cBhvr>
                                        <p:cTn id="84" dur="500" fill="hold"/>
                                        <p:tgtEl>
                                          <p:spTgt spid="6">
                                            <p:txEl>
                                              <p:pRg st="13" end="13"/>
                                            </p:txEl>
                                          </p:spTgt>
                                        </p:tgtEl>
                                        <p:attrNameLst>
                                          <p:attrName>ppt_w</p:attrName>
                                        </p:attrNameLst>
                                      </p:cBhvr>
                                      <p:tavLst>
                                        <p:tav tm="0">
                                          <p:val>
                                            <p:fltVal val="0"/>
                                          </p:val>
                                        </p:tav>
                                        <p:tav tm="100000">
                                          <p:val>
                                            <p:strVal val="#ppt_w"/>
                                          </p:val>
                                        </p:tav>
                                      </p:tavLst>
                                    </p:anim>
                                    <p:anim calcmode="lin" valueType="num">
                                      <p:cBhvr>
                                        <p:cTn id="85" dur="500" fill="hold"/>
                                        <p:tgtEl>
                                          <p:spTgt spid="6">
                                            <p:txEl>
                                              <p:pRg st="13" end="13"/>
                                            </p:txEl>
                                          </p:spTgt>
                                        </p:tgtEl>
                                        <p:attrNameLst>
                                          <p:attrName>ppt_h</p:attrName>
                                        </p:attrNameLst>
                                      </p:cBhvr>
                                      <p:tavLst>
                                        <p:tav tm="0">
                                          <p:val>
                                            <p:fltVal val="0"/>
                                          </p:val>
                                        </p:tav>
                                        <p:tav tm="100000">
                                          <p:val>
                                            <p:strVal val="#ppt_h"/>
                                          </p:val>
                                        </p:tav>
                                      </p:tavLst>
                                    </p:anim>
                                    <p:animEffect transition="in" filter="fade">
                                      <p:cBhvr>
                                        <p:cTn id="86" dur="500"/>
                                        <p:tgtEl>
                                          <p:spTgt spid="6">
                                            <p:txEl>
                                              <p:pRg st="13" end="13"/>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6">
                                            <p:txEl>
                                              <p:pRg st="14" end="14"/>
                                            </p:txEl>
                                          </p:spTgt>
                                        </p:tgtEl>
                                        <p:attrNameLst>
                                          <p:attrName>style.visibility</p:attrName>
                                        </p:attrNameLst>
                                      </p:cBhvr>
                                      <p:to>
                                        <p:strVal val="visible"/>
                                      </p:to>
                                    </p:set>
                                    <p:anim calcmode="lin" valueType="num">
                                      <p:cBhvr>
                                        <p:cTn id="91" dur="500" fill="hold"/>
                                        <p:tgtEl>
                                          <p:spTgt spid="6">
                                            <p:txEl>
                                              <p:pRg st="14" end="14"/>
                                            </p:txEl>
                                          </p:spTgt>
                                        </p:tgtEl>
                                        <p:attrNameLst>
                                          <p:attrName>ppt_w</p:attrName>
                                        </p:attrNameLst>
                                      </p:cBhvr>
                                      <p:tavLst>
                                        <p:tav tm="0">
                                          <p:val>
                                            <p:fltVal val="0"/>
                                          </p:val>
                                        </p:tav>
                                        <p:tav tm="100000">
                                          <p:val>
                                            <p:strVal val="#ppt_w"/>
                                          </p:val>
                                        </p:tav>
                                      </p:tavLst>
                                    </p:anim>
                                    <p:anim calcmode="lin" valueType="num">
                                      <p:cBhvr>
                                        <p:cTn id="92" dur="500" fill="hold"/>
                                        <p:tgtEl>
                                          <p:spTgt spid="6">
                                            <p:txEl>
                                              <p:pRg st="14" end="14"/>
                                            </p:txEl>
                                          </p:spTgt>
                                        </p:tgtEl>
                                        <p:attrNameLst>
                                          <p:attrName>ppt_h</p:attrName>
                                        </p:attrNameLst>
                                      </p:cBhvr>
                                      <p:tavLst>
                                        <p:tav tm="0">
                                          <p:val>
                                            <p:fltVal val="0"/>
                                          </p:val>
                                        </p:tav>
                                        <p:tav tm="100000">
                                          <p:val>
                                            <p:strVal val="#ppt_h"/>
                                          </p:val>
                                        </p:tav>
                                      </p:tavLst>
                                    </p:anim>
                                    <p:animEffect transition="in" filter="fade">
                                      <p:cBhvr>
                                        <p:cTn id="93" dur="500"/>
                                        <p:tgtEl>
                                          <p:spTgt spid="6">
                                            <p:txEl>
                                              <p:pRg st="14" end="14"/>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xEl>
                                              <p:pRg st="15" end="15"/>
                                            </p:txEl>
                                          </p:spTgt>
                                        </p:tgtEl>
                                        <p:attrNameLst>
                                          <p:attrName>style.visibility</p:attrName>
                                        </p:attrNameLst>
                                      </p:cBhvr>
                                      <p:to>
                                        <p:strVal val="visible"/>
                                      </p:to>
                                    </p:set>
                                    <p:anim calcmode="lin" valueType="num">
                                      <p:cBhvr>
                                        <p:cTn id="98" dur="500" fill="hold"/>
                                        <p:tgtEl>
                                          <p:spTgt spid="6">
                                            <p:txEl>
                                              <p:pRg st="15" end="15"/>
                                            </p:txEl>
                                          </p:spTgt>
                                        </p:tgtEl>
                                        <p:attrNameLst>
                                          <p:attrName>ppt_w</p:attrName>
                                        </p:attrNameLst>
                                      </p:cBhvr>
                                      <p:tavLst>
                                        <p:tav tm="0">
                                          <p:val>
                                            <p:fltVal val="0"/>
                                          </p:val>
                                        </p:tav>
                                        <p:tav tm="100000">
                                          <p:val>
                                            <p:strVal val="#ppt_w"/>
                                          </p:val>
                                        </p:tav>
                                      </p:tavLst>
                                    </p:anim>
                                    <p:anim calcmode="lin" valueType="num">
                                      <p:cBhvr>
                                        <p:cTn id="99" dur="500" fill="hold"/>
                                        <p:tgtEl>
                                          <p:spTgt spid="6">
                                            <p:txEl>
                                              <p:pRg st="15" end="15"/>
                                            </p:txEl>
                                          </p:spTgt>
                                        </p:tgtEl>
                                        <p:attrNameLst>
                                          <p:attrName>ppt_h</p:attrName>
                                        </p:attrNameLst>
                                      </p:cBhvr>
                                      <p:tavLst>
                                        <p:tav tm="0">
                                          <p:val>
                                            <p:fltVal val="0"/>
                                          </p:val>
                                        </p:tav>
                                        <p:tav tm="100000">
                                          <p:val>
                                            <p:strVal val="#ppt_h"/>
                                          </p:val>
                                        </p:tav>
                                      </p:tavLst>
                                    </p:anim>
                                    <p:animEffect transition="in" filter="fade">
                                      <p:cBhvr>
                                        <p:cTn id="100" dur="500"/>
                                        <p:tgtEl>
                                          <p:spTgt spid="6">
                                            <p:txEl>
                                              <p:pRg st="15" end="1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6">
                                            <p:txEl>
                                              <p:pRg st="16" end="16"/>
                                            </p:txEl>
                                          </p:spTgt>
                                        </p:tgtEl>
                                        <p:attrNameLst>
                                          <p:attrName>style.visibility</p:attrName>
                                        </p:attrNameLst>
                                      </p:cBhvr>
                                      <p:to>
                                        <p:strVal val="visible"/>
                                      </p:to>
                                    </p:set>
                                    <p:anim calcmode="lin" valueType="num">
                                      <p:cBhvr>
                                        <p:cTn id="105" dur="500" fill="hold"/>
                                        <p:tgtEl>
                                          <p:spTgt spid="6">
                                            <p:txEl>
                                              <p:pRg st="16" end="16"/>
                                            </p:txEl>
                                          </p:spTgt>
                                        </p:tgtEl>
                                        <p:attrNameLst>
                                          <p:attrName>ppt_w</p:attrName>
                                        </p:attrNameLst>
                                      </p:cBhvr>
                                      <p:tavLst>
                                        <p:tav tm="0">
                                          <p:val>
                                            <p:fltVal val="0"/>
                                          </p:val>
                                        </p:tav>
                                        <p:tav tm="100000">
                                          <p:val>
                                            <p:strVal val="#ppt_w"/>
                                          </p:val>
                                        </p:tav>
                                      </p:tavLst>
                                    </p:anim>
                                    <p:anim calcmode="lin" valueType="num">
                                      <p:cBhvr>
                                        <p:cTn id="106" dur="500" fill="hold"/>
                                        <p:tgtEl>
                                          <p:spTgt spid="6">
                                            <p:txEl>
                                              <p:pRg st="16" end="16"/>
                                            </p:txEl>
                                          </p:spTgt>
                                        </p:tgtEl>
                                        <p:attrNameLst>
                                          <p:attrName>ppt_h</p:attrName>
                                        </p:attrNameLst>
                                      </p:cBhvr>
                                      <p:tavLst>
                                        <p:tav tm="0">
                                          <p:val>
                                            <p:fltVal val="0"/>
                                          </p:val>
                                        </p:tav>
                                        <p:tav tm="100000">
                                          <p:val>
                                            <p:strVal val="#ppt_h"/>
                                          </p:val>
                                        </p:tav>
                                      </p:tavLst>
                                    </p:anim>
                                    <p:animEffect transition="in" filter="fade">
                                      <p:cBhvr>
                                        <p:cTn id="107" dur="500"/>
                                        <p:tgtEl>
                                          <p:spTgt spid="6">
                                            <p:txEl>
                                              <p:pRg st="16" end="16"/>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grpId="0" nodeType="clickEffect">
                                  <p:stCondLst>
                                    <p:cond delay="0"/>
                                  </p:stCondLst>
                                  <p:childTnLst>
                                    <p:set>
                                      <p:cBhvr>
                                        <p:cTn id="111" dur="1" fill="hold">
                                          <p:stCondLst>
                                            <p:cond delay="0"/>
                                          </p:stCondLst>
                                        </p:cTn>
                                        <p:tgtEl>
                                          <p:spTgt spid="6">
                                            <p:txEl>
                                              <p:pRg st="17" end="17"/>
                                            </p:txEl>
                                          </p:spTgt>
                                        </p:tgtEl>
                                        <p:attrNameLst>
                                          <p:attrName>style.visibility</p:attrName>
                                        </p:attrNameLst>
                                      </p:cBhvr>
                                      <p:to>
                                        <p:strVal val="visible"/>
                                      </p:to>
                                    </p:set>
                                    <p:anim calcmode="lin" valueType="num">
                                      <p:cBhvr>
                                        <p:cTn id="112" dur="500" fill="hold"/>
                                        <p:tgtEl>
                                          <p:spTgt spid="6">
                                            <p:txEl>
                                              <p:pRg st="17" end="17"/>
                                            </p:txEl>
                                          </p:spTgt>
                                        </p:tgtEl>
                                        <p:attrNameLst>
                                          <p:attrName>ppt_w</p:attrName>
                                        </p:attrNameLst>
                                      </p:cBhvr>
                                      <p:tavLst>
                                        <p:tav tm="0">
                                          <p:val>
                                            <p:fltVal val="0"/>
                                          </p:val>
                                        </p:tav>
                                        <p:tav tm="100000">
                                          <p:val>
                                            <p:strVal val="#ppt_w"/>
                                          </p:val>
                                        </p:tav>
                                      </p:tavLst>
                                    </p:anim>
                                    <p:anim calcmode="lin" valueType="num">
                                      <p:cBhvr>
                                        <p:cTn id="113" dur="500" fill="hold"/>
                                        <p:tgtEl>
                                          <p:spTgt spid="6">
                                            <p:txEl>
                                              <p:pRg st="17" end="17"/>
                                            </p:txEl>
                                          </p:spTgt>
                                        </p:tgtEl>
                                        <p:attrNameLst>
                                          <p:attrName>ppt_h</p:attrName>
                                        </p:attrNameLst>
                                      </p:cBhvr>
                                      <p:tavLst>
                                        <p:tav tm="0">
                                          <p:val>
                                            <p:fltVal val="0"/>
                                          </p:val>
                                        </p:tav>
                                        <p:tav tm="100000">
                                          <p:val>
                                            <p:strVal val="#ppt_h"/>
                                          </p:val>
                                        </p:tav>
                                      </p:tavLst>
                                    </p:anim>
                                    <p:animEffect transition="in" filter="fade">
                                      <p:cBhvr>
                                        <p:cTn id="114" dur="500"/>
                                        <p:tgtEl>
                                          <p:spTgt spid="6">
                                            <p:txEl>
                                              <p:pRg st="17" end="17"/>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6">
                                            <p:txEl>
                                              <p:pRg st="18" end="18"/>
                                            </p:txEl>
                                          </p:spTgt>
                                        </p:tgtEl>
                                        <p:attrNameLst>
                                          <p:attrName>style.visibility</p:attrName>
                                        </p:attrNameLst>
                                      </p:cBhvr>
                                      <p:to>
                                        <p:strVal val="visible"/>
                                      </p:to>
                                    </p:set>
                                    <p:anim calcmode="lin" valueType="num">
                                      <p:cBhvr>
                                        <p:cTn id="119" dur="500" fill="hold"/>
                                        <p:tgtEl>
                                          <p:spTgt spid="6">
                                            <p:txEl>
                                              <p:pRg st="18" end="18"/>
                                            </p:txEl>
                                          </p:spTgt>
                                        </p:tgtEl>
                                        <p:attrNameLst>
                                          <p:attrName>ppt_w</p:attrName>
                                        </p:attrNameLst>
                                      </p:cBhvr>
                                      <p:tavLst>
                                        <p:tav tm="0">
                                          <p:val>
                                            <p:fltVal val="0"/>
                                          </p:val>
                                        </p:tav>
                                        <p:tav tm="100000">
                                          <p:val>
                                            <p:strVal val="#ppt_w"/>
                                          </p:val>
                                        </p:tav>
                                      </p:tavLst>
                                    </p:anim>
                                    <p:anim calcmode="lin" valueType="num">
                                      <p:cBhvr>
                                        <p:cTn id="120" dur="500" fill="hold"/>
                                        <p:tgtEl>
                                          <p:spTgt spid="6">
                                            <p:txEl>
                                              <p:pRg st="18" end="18"/>
                                            </p:txEl>
                                          </p:spTgt>
                                        </p:tgtEl>
                                        <p:attrNameLst>
                                          <p:attrName>ppt_h</p:attrName>
                                        </p:attrNameLst>
                                      </p:cBhvr>
                                      <p:tavLst>
                                        <p:tav tm="0">
                                          <p:val>
                                            <p:fltVal val="0"/>
                                          </p:val>
                                        </p:tav>
                                        <p:tav tm="100000">
                                          <p:val>
                                            <p:strVal val="#ppt_h"/>
                                          </p:val>
                                        </p:tav>
                                      </p:tavLst>
                                    </p:anim>
                                    <p:animEffect transition="in" filter="fade">
                                      <p:cBhvr>
                                        <p:cTn id="121"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50</a:t>
            </a:fld>
            <a:endParaRPr lang="en-US" dirty="0"/>
          </a:p>
        </p:txBody>
      </p:sp>
      <p:pic>
        <p:nvPicPr>
          <p:cNvPr id="3" name="Picture 2"/>
          <p:cNvPicPr>
            <a:picLocks noChangeAspect="1"/>
          </p:cNvPicPr>
          <p:nvPr/>
        </p:nvPicPr>
        <p:blipFill>
          <a:blip r:embed="rId2"/>
          <a:stretch>
            <a:fillRect/>
          </a:stretch>
        </p:blipFill>
        <p:spPr>
          <a:xfrm>
            <a:off x="0" y="533400"/>
            <a:ext cx="7546465" cy="4970119"/>
          </a:xfrm>
          <a:prstGeom prst="rect">
            <a:avLst/>
          </a:prstGeom>
        </p:spPr>
      </p:pic>
    </p:spTree>
    <p:extLst>
      <p:ext uri="{BB962C8B-B14F-4D97-AF65-F5344CB8AC3E}">
        <p14:creationId xmlns:p14="http://schemas.microsoft.com/office/powerpoint/2010/main" val="9031926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51</a:t>
            </a:fld>
            <a:endParaRPr lang="en-US" dirty="0"/>
          </a:p>
        </p:txBody>
      </p:sp>
      <p:pic>
        <p:nvPicPr>
          <p:cNvPr id="3" name="Picture 2"/>
          <p:cNvPicPr>
            <a:picLocks noChangeAspect="1"/>
          </p:cNvPicPr>
          <p:nvPr/>
        </p:nvPicPr>
        <p:blipFill>
          <a:blip r:embed="rId2"/>
          <a:stretch>
            <a:fillRect/>
          </a:stretch>
        </p:blipFill>
        <p:spPr>
          <a:xfrm>
            <a:off x="76200" y="457200"/>
            <a:ext cx="7607325" cy="2982070"/>
          </a:xfrm>
          <a:prstGeom prst="rect">
            <a:avLst/>
          </a:prstGeom>
        </p:spPr>
      </p:pic>
      <p:sp>
        <p:nvSpPr>
          <p:cNvPr id="5" name="Rectangle 4"/>
          <p:cNvSpPr/>
          <p:nvPr/>
        </p:nvSpPr>
        <p:spPr>
          <a:xfrm>
            <a:off x="76200" y="3505200"/>
            <a:ext cx="8915400" cy="2895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285750" indent="-285750">
              <a:buFont typeface="Arial" panose="020B0604020202020204" pitchFamily="34" charset="0"/>
              <a:buChar char="•"/>
            </a:pPr>
            <a:r>
              <a:rPr lang="en-US" sz="2000" dirty="0"/>
              <a:t>Decide if you want to use a dictionary attack or a brute force attack. If you want to use a dictionary attack then choose the existing dictionary or go download dictionary.</a:t>
            </a:r>
          </a:p>
          <a:p>
            <a:pPr marL="285750" indent="-285750">
              <a:buFont typeface="Arial" panose="020B0604020202020204" pitchFamily="34" charset="0"/>
              <a:buChar char="•"/>
            </a:pPr>
            <a:r>
              <a:rPr lang="en-US" sz="2000" dirty="0"/>
              <a:t>Example dictionaries</a:t>
            </a:r>
          </a:p>
          <a:p>
            <a:pPr marL="285750" indent="-285750">
              <a:buFont typeface="Arial" panose="020B0604020202020204" pitchFamily="34" charset="0"/>
              <a:buChar char="•"/>
            </a:pPr>
            <a:r>
              <a:rPr lang="en-US" sz="2000" dirty="0"/>
              <a:t>https://wiki.skullsecurity.org/Passwords</a:t>
            </a:r>
            <a:endParaRPr lang="en-US" sz="2000" dirty="0"/>
          </a:p>
        </p:txBody>
      </p:sp>
    </p:spTree>
    <p:extLst>
      <p:ext uri="{BB962C8B-B14F-4D97-AF65-F5344CB8AC3E}">
        <p14:creationId xmlns:p14="http://schemas.microsoft.com/office/powerpoint/2010/main" val="1160558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52</a:t>
            </a:fld>
            <a:endParaRPr lang="en-US" dirty="0"/>
          </a:p>
        </p:txBody>
      </p:sp>
      <p:pic>
        <p:nvPicPr>
          <p:cNvPr id="3" name="Picture 2"/>
          <p:cNvPicPr>
            <a:picLocks noChangeAspect="1"/>
          </p:cNvPicPr>
          <p:nvPr/>
        </p:nvPicPr>
        <p:blipFill>
          <a:blip r:embed="rId2"/>
          <a:stretch>
            <a:fillRect/>
          </a:stretch>
        </p:blipFill>
        <p:spPr>
          <a:xfrm>
            <a:off x="152400" y="533400"/>
            <a:ext cx="7647897" cy="4016668"/>
          </a:xfrm>
          <a:prstGeom prst="rect">
            <a:avLst/>
          </a:prstGeom>
        </p:spPr>
      </p:pic>
    </p:spTree>
    <p:extLst>
      <p:ext uri="{BB962C8B-B14F-4D97-AF65-F5344CB8AC3E}">
        <p14:creationId xmlns:p14="http://schemas.microsoft.com/office/powerpoint/2010/main" val="24241960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53</a:t>
            </a:fld>
            <a:endParaRPr lang="en-US" dirty="0"/>
          </a:p>
        </p:txBody>
      </p:sp>
      <p:pic>
        <p:nvPicPr>
          <p:cNvPr id="3" name="Picture 2"/>
          <p:cNvPicPr>
            <a:picLocks noChangeAspect="1"/>
          </p:cNvPicPr>
          <p:nvPr/>
        </p:nvPicPr>
        <p:blipFill>
          <a:blip r:embed="rId2"/>
          <a:stretch>
            <a:fillRect/>
          </a:stretch>
        </p:blipFill>
        <p:spPr>
          <a:xfrm>
            <a:off x="152400" y="533400"/>
            <a:ext cx="7597182" cy="3732660"/>
          </a:xfrm>
          <a:prstGeom prst="rect">
            <a:avLst/>
          </a:prstGeom>
        </p:spPr>
      </p:pic>
    </p:spTree>
    <p:extLst>
      <p:ext uri="{BB962C8B-B14F-4D97-AF65-F5344CB8AC3E}">
        <p14:creationId xmlns:p14="http://schemas.microsoft.com/office/powerpoint/2010/main" val="23430474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54</a:t>
            </a:fld>
            <a:endParaRPr lang="en-US" dirty="0"/>
          </a:p>
        </p:txBody>
      </p:sp>
      <p:pic>
        <p:nvPicPr>
          <p:cNvPr id="3" name="Picture 2"/>
          <p:cNvPicPr>
            <a:picLocks noChangeAspect="1"/>
          </p:cNvPicPr>
          <p:nvPr/>
        </p:nvPicPr>
        <p:blipFill>
          <a:blip r:embed="rId2"/>
          <a:stretch>
            <a:fillRect/>
          </a:stretch>
        </p:blipFill>
        <p:spPr>
          <a:xfrm>
            <a:off x="76200" y="354240"/>
            <a:ext cx="6961855" cy="6205731"/>
          </a:xfrm>
          <a:prstGeom prst="rect">
            <a:avLst/>
          </a:prstGeom>
        </p:spPr>
      </p:pic>
    </p:spTree>
    <p:extLst>
      <p:ext uri="{BB962C8B-B14F-4D97-AF65-F5344CB8AC3E}">
        <p14:creationId xmlns:p14="http://schemas.microsoft.com/office/powerpoint/2010/main" val="3312111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Offline NT Password &amp; Registry Editor</a:t>
            </a:r>
            <a:endParaRPr lang="en-US" dirty="0"/>
          </a:p>
        </p:txBody>
      </p:sp>
      <p:sp>
        <p:nvSpPr>
          <p:cNvPr id="5" name="Text Placeholder 4"/>
          <p:cNvSpPr>
            <a:spLocks noGrp="1"/>
          </p:cNvSpPr>
          <p:nvPr>
            <p:ph type="body" idx="1"/>
          </p:nvPr>
        </p:nvSpPr>
        <p:spPr/>
        <p:txBody>
          <a:bodyPr/>
          <a:lstStyle/>
          <a:p>
            <a:r>
              <a:rPr lang="en-US" dirty="0"/>
              <a:t>https://pogostick.net/~pnh/ntpasswd/</a:t>
            </a:r>
            <a:endParaRPr lang="en-US" dirty="0"/>
          </a:p>
        </p:txBody>
      </p:sp>
    </p:spTree>
    <p:extLst>
      <p:ext uri="{BB962C8B-B14F-4D97-AF65-F5344CB8AC3E}">
        <p14:creationId xmlns:p14="http://schemas.microsoft.com/office/powerpoint/2010/main" val="3511933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56</a:t>
            </a:fld>
            <a:endParaRPr lang="en-US" dirty="0"/>
          </a:p>
        </p:txBody>
      </p:sp>
      <p:sp>
        <p:nvSpPr>
          <p:cNvPr id="3" name="Title 2"/>
          <p:cNvSpPr>
            <a:spLocks noGrp="1"/>
          </p:cNvSpPr>
          <p:nvPr>
            <p:ph type="title"/>
          </p:nvPr>
        </p:nvSpPr>
        <p:spPr/>
        <p:txBody>
          <a:bodyPr/>
          <a:lstStyle/>
          <a:p>
            <a:r>
              <a:rPr lang="en-US" dirty="0"/>
              <a:t>Offline NT Password &amp; Registry Editor</a:t>
            </a:r>
            <a:endParaRPr lang="en-US" dirty="0"/>
          </a:p>
        </p:txBody>
      </p:sp>
      <p:pic>
        <p:nvPicPr>
          <p:cNvPr id="4" name="Picture 3"/>
          <p:cNvPicPr>
            <a:picLocks noChangeAspect="1"/>
          </p:cNvPicPr>
          <p:nvPr/>
        </p:nvPicPr>
        <p:blipFill>
          <a:blip r:embed="rId2"/>
          <a:stretch>
            <a:fillRect/>
          </a:stretch>
        </p:blipFill>
        <p:spPr>
          <a:xfrm>
            <a:off x="348666" y="1309026"/>
            <a:ext cx="8033334" cy="4451806"/>
          </a:xfrm>
          <a:prstGeom prst="rect">
            <a:avLst/>
          </a:prstGeom>
          <a:ln>
            <a:solidFill>
              <a:schemeClr val="bg1"/>
            </a:solid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653466" y="1562105"/>
            <a:ext cx="8033334" cy="4462963"/>
          </a:xfrm>
          <a:prstGeom prst="rect">
            <a:avLst/>
          </a:prstGeom>
          <a:ln>
            <a:solidFill>
              <a:schemeClr val="bg1"/>
            </a:solid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1225131" y="2273911"/>
            <a:ext cx="5868797" cy="1729397"/>
          </a:xfrm>
          <a:prstGeom prst="rect">
            <a:avLst/>
          </a:prstGeom>
          <a:ln>
            <a:solidFill>
              <a:schemeClr val="bg1"/>
            </a:solidFill>
          </a:ln>
          <a:effectLst>
            <a:outerShdw blurRad="190500" algn="tl" rotWithShape="0">
              <a:srgbClr val="000000">
                <a:alpha val="70000"/>
              </a:srgbClr>
            </a:outerShdw>
          </a:effectLst>
        </p:spPr>
      </p:pic>
      <p:pic>
        <p:nvPicPr>
          <p:cNvPr id="7" name="Picture 6"/>
          <p:cNvPicPr>
            <a:picLocks noChangeAspect="1"/>
          </p:cNvPicPr>
          <p:nvPr/>
        </p:nvPicPr>
        <p:blipFill>
          <a:blip r:embed="rId5"/>
          <a:stretch>
            <a:fillRect/>
          </a:stretch>
        </p:blipFill>
        <p:spPr>
          <a:xfrm>
            <a:off x="1482505" y="1960151"/>
            <a:ext cx="7129584" cy="4440649"/>
          </a:xfrm>
          <a:prstGeom prst="rect">
            <a:avLst/>
          </a:prstGeom>
          <a:ln>
            <a:solidFill>
              <a:schemeClr val="bg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172147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xit" presetSubtype="4" fill="hold" nodeType="withEffect">
                                  <p:stCondLst>
                                    <p:cond delay="0"/>
                                  </p:stCondLst>
                                  <p:childTnLst>
                                    <p:animEffect transition="out" filter="wipe(down)">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Strong Passwords</a:t>
            </a:r>
            <a:endParaRPr lang="en-US" dirty="0"/>
          </a:p>
        </p:txBody>
      </p:sp>
      <p:sp>
        <p:nvSpPr>
          <p:cNvPr id="5" name="Text Placeholder 4"/>
          <p:cNvSpPr>
            <a:spLocks noGrp="1"/>
          </p:cNvSpPr>
          <p:nvPr>
            <p:ph type="body" idx="1"/>
          </p:nvPr>
        </p:nvSpPr>
        <p:spPr/>
        <p:txBody>
          <a:bodyPr/>
          <a:lstStyle/>
          <a:p>
            <a:pPr marL="457200" indent="-457200">
              <a:buFont typeface="Arial" panose="020B0604020202020204" pitchFamily="34" charset="0"/>
              <a:buChar char="•"/>
            </a:pPr>
            <a:r>
              <a:rPr lang="en-US" dirty="0"/>
              <a:t>https://www.schneier.com/blog/archives/2013/06/a_really_good_a.html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9046980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Password Management</a:t>
            </a:r>
          </a:p>
        </p:txBody>
      </p:sp>
      <p:sp>
        <p:nvSpPr>
          <p:cNvPr id="56323" name="Rectangle 3"/>
          <p:cNvSpPr>
            <a:spLocks noGrp="1" noChangeArrowheads="1"/>
          </p:cNvSpPr>
          <p:nvPr>
            <p:ph idx="1"/>
          </p:nvPr>
        </p:nvSpPr>
        <p:spPr/>
        <p:txBody>
          <a:bodyPr>
            <a:normAutofit fontScale="92500" lnSpcReduction="10000"/>
          </a:bodyPr>
          <a:lstStyle/>
          <a:p>
            <a:pPr>
              <a:buNone/>
            </a:pPr>
            <a:r>
              <a:rPr lang="en-US" dirty="0" smtClean="0"/>
              <a:t>Proper Password Management, including password policies can help mitigate some of the problems with passwords. </a:t>
            </a:r>
          </a:p>
          <a:p>
            <a:pPr marL="633222" indent="-514350">
              <a:buFont typeface="+mj-lt"/>
              <a:buAutoNum type="arabicPeriod"/>
            </a:pPr>
            <a:r>
              <a:rPr lang="en-US" dirty="0" smtClean="0"/>
              <a:t>First choose a strong password!</a:t>
            </a:r>
          </a:p>
          <a:p>
            <a:pPr lvl="1"/>
            <a:r>
              <a:rPr lang="en-US" dirty="0" smtClean="0"/>
              <a:t>Minimum password lengths - 8</a:t>
            </a:r>
          </a:p>
          <a:p>
            <a:pPr lvl="1"/>
            <a:r>
              <a:rPr lang="en-US" dirty="0" smtClean="0"/>
              <a:t>Case changes, number and special characters</a:t>
            </a:r>
          </a:p>
          <a:p>
            <a:pPr lvl="2"/>
            <a:r>
              <a:rPr lang="en-US" dirty="0" smtClean="0"/>
              <a:t>1 or more A-Z</a:t>
            </a:r>
          </a:p>
          <a:p>
            <a:pPr lvl="2"/>
            <a:r>
              <a:rPr lang="en-US" dirty="0" smtClean="0"/>
              <a:t>1 or more a-z</a:t>
            </a:r>
          </a:p>
          <a:p>
            <a:pPr lvl="2"/>
            <a:r>
              <a:rPr lang="en-US" dirty="0" smtClean="0"/>
              <a:t>1 or more 0-9</a:t>
            </a:r>
          </a:p>
          <a:p>
            <a:pPr lvl="2"/>
            <a:r>
              <a:rPr lang="en-US" dirty="0" smtClean="0"/>
              <a:t>1 or more special character</a:t>
            </a:r>
          </a:p>
          <a:p>
            <a:pPr lvl="1"/>
            <a:r>
              <a:rPr lang="en-US" dirty="0" smtClean="0"/>
              <a:t>No personal information (usernames, real name, children's names, birthdates)</a:t>
            </a:r>
          </a:p>
          <a:p>
            <a:pPr>
              <a:buNone/>
            </a:pPr>
            <a:endParaRPr lang="en-US" dirty="0" smtClean="0"/>
          </a:p>
        </p:txBody>
      </p:sp>
    </p:spTree>
    <p:extLst>
      <p:ext uri="{BB962C8B-B14F-4D97-AF65-F5344CB8AC3E}">
        <p14:creationId xmlns:p14="http://schemas.microsoft.com/office/powerpoint/2010/main" val="3571941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smtClean="0"/>
              <a:t>Passphrases</a:t>
            </a:r>
          </a:p>
        </p:txBody>
      </p:sp>
      <p:sp>
        <p:nvSpPr>
          <p:cNvPr id="50179" name="Rectangle 3"/>
          <p:cNvSpPr>
            <a:spLocks noGrp="1" noChangeArrowheads="1"/>
          </p:cNvSpPr>
          <p:nvPr>
            <p:ph idx="1"/>
          </p:nvPr>
        </p:nvSpPr>
        <p:spPr/>
        <p:txBody>
          <a:bodyPr>
            <a:normAutofit fontScale="70000" lnSpcReduction="20000"/>
          </a:bodyPr>
          <a:lstStyle/>
          <a:p>
            <a:r>
              <a:rPr lang="en-US" dirty="0" smtClean="0"/>
              <a:t>So </a:t>
            </a:r>
            <a:r>
              <a:rPr lang="en-US" dirty="0"/>
              <a:t>if you want your password to be hard to </a:t>
            </a:r>
            <a:r>
              <a:rPr lang="en-US" dirty="0" smtClean="0"/>
              <a:t>guess […] take </a:t>
            </a:r>
            <a:r>
              <a:rPr lang="en-US" dirty="0"/>
              <a:t>a sentence and turn it into a password. Something like "This little piggy went to market" might become "tlpWENT2m". That nine-character password won't be in anyone's dictionary. Of course, don't use this one, because I've written about it. Choose your own sentence -- something personal.</a:t>
            </a:r>
          </a:p>
          <a:p>
            <a:endParaRPr lang="en-US" dirty="0"/>
          </a:p>
          <a:p>
            <a:r>
              <a:rPr lang="en-US" dirty="0"/>
              <a:t>Until this very moment, these passwords were still secure:</a:t>
            </a:r>
          </a:p>
          <a:p>
            <a:endParaRPr lang="en-US" dirty="0"/>
          </a:p>
          <a:p>
            <a:pPr marL="0" indent="0">
              <a:buNone/>
            </a:pPr>
            <a:r>
              <a:rPr lang="en-US" dirty="0"/>
              <a:t>WIw7,mstmsritt... = When I was seven, my sister threw my stuffed rabbit in the toilet.</a:t>
            </a:r>
          </a:p>
          <a:p>
            <a:pPr marL="0" indent="0">
              <a:buNone/>
            </a:pPr>
            <a:r>
              <a:rPr lang="en-US" dirty="0"/>
              <a:t>Wow...</a:t>
            </a:r>
            <a:r>
              <a:rPr lang="en-US" dirty="0" err="1"/>
              <a:t>doestcst</a:t>
            </a:r>
            <a:r>
              <a:rPr lang="en-US" dirty="0"/>
              <a:t>::</a:t>
            </a:r>
            <a:r>
              <a:rPr lang="en-US" dirty="0" err="1"/>
              <a:t>amazon.cccooommm</a:t>
            </a:r>
            <a:r>
              <a:rPr lang="en-US" dirty="0"/>
              <a:t> = Wow, does that couch smell terrible.</a:t>
            </a:r>
          </a:p>
          <a:p>
            <a:pPr marL="0" indent="0">
              <a:buNone/>
            </a:pPr>
            <a:r>
              <a:rPr lang="en-US" dirty="0" err="1"/>
              <a:t>Ltime@go-inag~faaa</a:t>
            </a:r>
            <a:r>
              <a:rPr lang="en-US" dirty="0"/>
              <a:t>! = Long time ago in a galaxy not far away at all.</a:t>
            </a:r>
          </a:p>
          <a:p>
            <a:pPr marL="0" indent="0">
              <a:buNone/>
            </a:pPr>
            <a:r>
              <a:rPr lang="en-US" dirty="0"/>
              <a:t>uTVM,TPw55:utvm,tpwstillsecure = Until this very moment, these passwords were still secure.</a:t>
            </a:r>
            <a:endParaRPr lang="en-US" dirty="0" smtClean="0"/>
          </a:p>
          <a:p>
            <a:endParaRPr lang="en-US" dirty="0" smtClean="0"/>
          </a:p>
        </p:txBody>
      </p:sp>
    </p:spTree>
    <p:extLst>
      <p:ext uri="{BB962C8B-B14F-4D97-AF65-F5344CB8AC3E}">
        <p14:creationId xmlns:p14="http://schemas.microsoft.com/office/powerpoint/2010/main" val="2302925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lstStyle/>
          <a:p>
            <a:r>
              <a:rPr lang="en-US" dirty="0" smtClean="0"/>
              <a:t>Eight Goals for This Discussion</a:t>
            </a:r>
          </a:p>
        </p:txBody>
      </p:sp>
      <p:sp>
        <p:nvSpPr>
          <p:cNvPr id="5123" name="Rectangle 5"/>
          <p:cNvSpPr>
            <a:spLocks noGrp="1" noChangeArrowheads="1"/>
          </p:cNvSpPr>
          <p:nvPr>
            <p:ph type="body" idx="1"/>
          </p:nvPr>
        </p:nvSpPr>
        <p:spPr/>
        <p:txBody>
          <a:bodyPr>
            <a:normAutofit lnSpcReduction="10000"/>
          </a:bodyPr>
          <a:lstStyle/>
          <a:p>
            <a:r>
              <a:rPr lang="en-US" dirty="0" smtClean="0"/>
              <a:t>Establish cautions of use of this talk and material </a:t>
            </a:r>
          </a:p>
          <a:p>
            <a:r>
              <a:rPr lang="en-US" dirty="0" smtClean="0"/>
              <a:t>Conceptualize content clearly</a:t>
            </a:r>
          </a:p>
          <a:p>
            <a:r>
              <a:rPr lang="en-US" dirty="0" smtClean="0"/>
              <a:t>Speak plainly</a:t>
            </a:r>
          </a:p>
          <a:p>
            <a:r>
              <a:rPr lang="en-US" dirty="0" smtClean="0"/>
              <a:t>Frame a range of information security concepts</a:t>
            </a:r>
          </a:p>
          <a:p>
            <a:r>
              <a:rPr lang="en-US" dirty="0" smtClean="0"/>
              <a:t>Describe the application of learned security concepts at the enterprise level</a:t>
            </a:r>
          </a:p>
          <a:p>
            <a:r>
              <a:rPr lang="en-US" dirty="0" smtClean="0"/>
              <a:t>Establish some present &amp; future information security challenges</a:t>
            </a:r>
          </a:p>
          <a:p>
            <a:r>
              <a:rPr lang="en-US" dirty="0" smtClean="0"/>
              <a:t>Stimulate the exchange of ideas</a:t>
            </a:r>
          </a:p>
          <a:p>
            <a:r>
              <a:rPr lang="en-US" dirty="0" smtClean="0"/>
              <a:t>Answer your questions fully</a:t>
            </a:r>
          </a:p>
          <a:p>
            <a:endParaRPr lang="en-US" dirty="0" smtClean="0"/>
          </a:p>
        </p:txBody>
      </p:sp>
      <p:sp>
        <p:nvSpPr>
          <p:cNvPr id="7" name="Slide Number Placeholder 6"/>
          <p:cNvSpPr>
            <a:spLocks noGrp="1"/>
          </p:cNvSpPr>
          <p:nvPr>
            <p:ph type="sldNum" sz="quarter" idx="4294967295"/>
          </p:nvPr>
        </p:nvSpPr>
        <p:spPr>
          <a:xfrm>
            <a:off x="8534400" y="6511925"/>
            <a:ext cx="609600" cy="263525"/>
          </a:xfrm>
        </p:spPr>
        <p:txBody>
          <a:bodyPr/>
          <a:lstStyle/>
          <a:p>
            <a:fld id="{FB124A42-3BFC-4002-A422-5D3896DD5E41}" type="slidenum">
              <a:rPr lang="en-US" smtClean="0"/>
              <a:pPr/>
              <a:t>6</a:t>
            </a:fld>
            <a:endParaRPr lang="en-US" dirty="0"/>
          </a:p>
        </p:txBody>
      </p:sp>
      <p:sp>
        <p:nvSpPr>
          <p:cNvPr id="8" name="Snip Diagonal Corner Rectangle 7"/>
          <p:cNvSpPr/>
          <p:nvPr/>
        </p:nvSpPr>
        <p:spPr>
          <a:xfrm rot="20126942">
            <a:off x="5901516" y="4998360"/>
            <a:ext cx="3276600" cy="1243946"/>
          </a:xfrm>
          <a:prstGeom prst="snip2Diag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b="1"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Boiler Plate Agreement</a:t>
            </a:r>
            <a:endParaRPr lang="en-US" sz="28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endParaRPr>
          </a:p>
        </p:txBody>
      </p:sp>
    </p:spTree>
    <p:extLst>
      <p:ext uri="{BB962C8B-B14F-4D97-AF65-F5344CB8AC3E}">
        <p14:creationId xmlns:p14="http://schemas.microsoft.com/office/powerpoint/2010/main" val="493369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One Time Password</a:t>
            </a:r>
          </a:p>
        </p:txBody>
      </p:sp>
      <p:sp>
        <p:nvSpPr>
          <p:cNvPr id="65539" name="Rectangle 3"/>
          <p:cNvSpPr>
            <a:spLocks noGrp="1" noChangeArrowheads="1"/>
          </p:cNvSpPr>
          <p:nvPr>
            <p:ph idx="1"/>
          </p:nvPr>
        </p:nvSpPr>
        <p:spPr/>
        <p:txBody>
          <a:bodyPr/>
          <a:lstStyle/>
          <a:p>
            <a:pPr>
              <a:buNone/>
            </a:pPr>
            <a:r>
              <a:rPr lang="en-US" dirty="0" smtClean="0"/>
              <a:t>Password that is used only once then no longer valid</a:t>
            </a:r>
          </a:p>
          <a:p>
            <a:pPr lvl="1"/>
            <a:r>
              <a:rPr lang="en-US" dirty="0" smtClean="0"/>
              <a:t>Used in high security environments</a:t>
            </a:r>
          </a:p>
          <a:p>
            <a:pPr lvl="1"/>
            <a:r>
              <a:rPr lang="en-US" dirty="0" smtClean="0"/>
              <a:t>VERY secure</a:t>
            </a:r>
          </a:p>
          <a:p>
            <a:pPr lvl="1"/>
            <a:r>
              <a:rPr lang="en-US" dirty="0" smtClean="0"/>
              <a:t>Not vulnerable to electronic eavesdropping, but vulnerable to loss of token.</a:t>
            </a:r>
          </a:p>
          <a:p>
            <a:pPr lvl="1"/>
            <a:r>
              <a:rPr lang="en-US" dirty="0" smtClean="0"/>
              <a:t>Require a token device to generate passwords. (RSA </a:t>
            </a:r>
            <a:r>
              <a:rPr lang="en-US" dirty="0" err="1" smtClean="0"/>
              <a:t>SecureID</a:t>
            </a:r>
            <a:r>
              <a:rPr lang="en-US" dirty="0" smtClean="0"/>
              <a:t> key is an example)</a:t>
            </a:r>
          </a:p>
        </p:txBody>
      </p:sp>
    </p:spTree>
    <p:extLst>
      <p:ext uri="{BB962C8B-B14F-4D97-AF65-F5344CB8AC3E}">
        <p14:creationId xmlns:p14="http://schemas.microsoft.com/office/powerpoint/2010/main" val="16668258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Myth of Creating Strong Passwords</a:t>
            </a:r>
          </a:p>
        </p:txBody>
      </p:sp>
      <p:sp>
        <p:nvSpPr>
          <p:cNvPr id="5" name="Text Placeholder 4"/>
          <p:cNvSpPr>
            <a:spLocks noGrp="1"/>
          </p:cNvSpPr>
          <p:nvPr>
            <p:ph type="body" idx="1"/>
          </p:nvPr>
        </p:nvSpPr>
        <p:spPr/>
        <p:txBody>
          <a:bodyPr/>
          <a:lstStyle/>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8454394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62</a:t>
            </a:fld>
            <a:endParaRPr lang="en-US" dirty="0"/>
          </a:p>
        </p:txBody>
      </p:sp>
      <p:sp>
        <p:nvSpPr>
          <p:cNvPr id="3" name="Title 2"/>
          <p:cNvSpPr>
            <a:spLocks noGrp="1"/>
          </p:cNvSpPr>
          <p:nvPr>
            <p:ph type="title"/>
          </p:nvPr>
        </p:nvSpPr>
        <p:spPr/>
        <p:txBody>
          <a:bodyPr/>
          <a:lstStyle/>
          <a:p>
            <a:r>
              <a:rPr lang="en-US" dirty="0" smtClean="0"/>
              <a:t>Static Keys Can Be Copied</a:t>
            </a:r>
            <a:endParaRPr lang="en-US" dirty="0"/>
          </a:p>
        </p:txBody>
      </p:sp>
      <p:sp>
        <p:nvSpPr>
          <p:cNvPr id="4" name="Content Placeholder 3"/>
          <p:cNvSpPr>
            <a:spLocks noGrp="1"/>
          </p:cNvSpPr>
          <p:nvPr>
            <p:ph idx="1"/>
          </p:nvPr>
        </p:nvSpPr>
        <p:spPr/>
        <p:txBody>
          <a:bodyPr/>
          <a:lstStyle/>
          <a:p>
            <a:r>
              <a:rPr lang="en-US" dirty="0" smtClean="0"/>
              <a:t>Door Key.</a:t>
            </a:r>
          </a:p>
          <a:p>
            <a:r>
              <a:rPr lang="en-US" dirty="0" smtClean="0"/>
              <a:t>Same password all sites.</a:t>
            </a:r>
          </a:p>
          <a:p>
            <a:pPr lvl="1"/>
            <a:r>
              <a:rPr lang="en-US" dirty="0" smtClean="0"/>
              <a:t>ALL sites? </a:t>
            </a:r>
          </a:p>
          <a:p>
            <a:pPr lvl="1"/>
            <a:r>
              <a:rPr lang="en-US" dirty="0" smtClean="0"/>
              <a:t>Really? </a:t>
            </a:r>
          </a:p>
          <a:p>
            <a:pPr lvl="1"/>
            <a:r>
              <a:rPr lang="en-US" dirty="0" smtClean="0"/>
              <a:t>No. Seriously. </a:t>
            </a:r>
          </a:p>
          <a:p>
            <a:pPr lvl="1"/>
            <a:r>
              <a:rPr lang="en-US" dirty="0" smtClean="0"/>
              <a:t>Bad Idea. </a:t>
            </a:r>
            <a:endParaRPr lang="en-US" dirty="0"/>
          </a:p>
        </p:txBody>
      </p:sp>
    </p:spTree>
    <p:extLst>
      <p:ext uri="{BB962C8B-B14F-4D97-AF65-F5344CB8AC3E}">
        <p14:creationId xmlns:p14="http://schemas.microsoft.com/office/powerpoint/2010/main" val="441354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Storing Unique Passwords</a:t>
            </a:r>
          </a:p>
        </p:txBody>
      </p:sp>
      <p:sp>
        <p:nvSpPr>
          <p:cNvPr id="5" name="Text Placeholder 4"/>
          <p:cNvSpPr>
            <a:spLocks noGrp="1"/>
          </p:cNvSpPr>
          <p:nvPr>
            <p:ph type="body" idx="1"/>
          </p:nvPr>
        </p:nvSpPr>
        <p:spPr/>
        <p:txBody>
          <a:bodyPr/>
          <a:lstStyle/>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51231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64</a:t>
            </a:fld>
            <a:endParaRPr lang="en-US" dirty="0"/>
          </a:p>
        </p:txBody>
      </p:sp>
      <p:pic>
        <p:nvPicPr>
          <p:cNvPr id="2050" name="Picture 2" descr="http://testingfreak.com/wp-content/uploads/2014/12/keepa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6057900" cy="26479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61516" y="4495800"/>
            <a:ext cx="3761351" cy="646331"/>
          </a:xfrm>
          <a:prstGeom prst="rect">
            <a:avLst/>
          </a:prstGeom>
        </p:spPr>
        <p:txBody>
          <a:bodyPr wrap="none">
            <a:spAutoFit/>
          </a:bodyPr>
          <a:lstStyle/>
          <a:p>
            <a:r>
              <a:rPr lang="en-US" sz="3600" dirty="0"/>
              <a:t>http://</a:t>
            </a:r>
            <a:r>
              <a:rPr lang="en-US" sz="3600" dirty="0" smtClean="0"/>
              <a:t>keepass.info</a:t>
            </a:r>
            <a:endParaRPr lang="en-US" sz="3600" dirty="0"/>
          </a:p>
        </p:txBody>
      </p:sp>
    </p:spTree>
    <p:extLst>
      <p:ext uri="{BB962C8B-B14F-4D97-AF65-F5344CB8AC3E}">
        <p14:creationId xmlns:p14="http://schemas.microsoft.com/office/powerpoint/2010/main" val="1026857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65</a:t>
            </a:fld>
            <a:endParaRPr lang="en-US" dirty="0"/>
          </a:p>
        </p:txBody>
      </p:sp>
      <p:pic>
        <p:nvPicPr>
          <p:cNvPr id="3074" name="Picture 2" descr="http://keepass.info/screenshots/keepass_2x/getkey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28800"/>
            <a:ext cx="412432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853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66</a:t>
            </a:fld>
            <a:endParaRPr lang="en-US" dirty="0"/>
          </a:p>
        </p:txBody>
      </p:sp>
      <p:pic>
        <p:nvPicPr>
          <p:cNvPr id="3" name="Picture 2"/>
          <p:cNvPicPr>
            <a:picLocks noChangeAspect="1"/>
          </p:cNvPicPr>
          <p:nvPr/>
        </p:nvPicPr>
        <p:blipFill>
          <a:blip r:embed="rId2"/>
          <a:stretch>
            <a:fillRect/>
          </a:stretch>
        </p:blipFill>
        <p:spPr>
          <a:xfrm>
            <a:off x="1643062" y="1190625"/>
            <a:ext cx="5857875" cy="4476750"/>
          </a:xfrm>
          <a:prstGeom prst="rect">
            <a:avLst/>
          </a:prstGeom>
        </p:spPr>
      </p:pic>
    </p:spTree>
    <p:extLst>
      <p:ext uri="{BB962C8B-B14F-4D97-AF65-F5344CB8AC3E}">
        <p14:creationId xmlns:p14="http://schemas.microsoft.com/office/powerpoint/2010/main" val="1227648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67</a:t>
            </a:fld>
            <a:endParaRPr lang="en-US" dirty="0"/>
          </a:p>
        </p:txBody>
      </p:sp>
      <p:pic>
        <p:nvPicPr>
          <p:cNvPr id="4098" name="Picture 2" descr="http://keepass.info/screenshots/keepass_2x/addentry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838200"/>
            <a:ext cx="4791075"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66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68</a:t>
            </a:fld>
            <a:endParaRPr lang="en-US" dirty="0"/>
          </a:p>
        </p:txBody>
      </p:sp>
      <p:pic>
        <p:nvPicPr>
          <p:cNvPr id="3" name="Picture 2"/>
          <p:cNvPicPr>
            <a:picLocks noChangeAspect="1"/>
          </p:cNvPicPr>
          <p:nvPr/>
        </p:nvPicPr>
        <p:blipFill>
          <a:blip r:embed="rId2"/>
          <a:stretch>
            <a:fillRect/>
          </a:stretch>
        </p:blipFill>
        <p:spPr>
          <a:xfrm>
            <a:off x="2166937" y="871537"/>
            <a:ext cx="4810125" cy="5114925"/>
          </a:xfrm>
          <a:prstGeom prst="rect">
            <a:avLst/>
          </a:prstGeom>
        </p:spPr>
      </p:pic>
    </p:spTree>
    <p:extLst>
      <p:ext uri="{BB962C8B-B14F-4D97-AF65-F5344CB8AC3E}">
        <p14:creationId xmlns:p14="http://schemas.microsoft.com/office/powerpoint/2010/main" val="640005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69</a:t>
            </a:fld>
            <a:endParaRPr lang="en-US" dirty="0"/>
          </a:p>
        </p:txBody>
      </p:sp>
      <p:pic>
        <p:nvPicPr>
          <p:cNvPr id="3" name="Picture 2"/>
          <p:cNvPicPr>
            <a:picLocks noChangeAspect="1"/>
          </p:cNvPicPr>
          <p:nvPr/>
        </p:nvPicPr>
        <p:blipFill>
          <a:blip r:embed="rId2"/>
          <a:stretch>
            <a:fillRect/>
          </a:stretch>
        </p:blipFill>
        <p:spPr>
          <a:xfrm>
            <a:off x="1704975" y="1133475"/>
            <a:ext cx="5734050" cy="4591050"/>
          </a:xfrm>
          <a:prstGeom prst="rect">
            <a:avLst/>
          </a:prstGeom>
        </p:spPr>
      </p:pic>
    </p:spTree>
    <p:extLst>
      <p:ext uri="{BB962C8B-B14F-4D97-AF65-F5344CB8AC3E}">
        <p14:creationId xmlns:p14="http://schemas.microsoft.com/office/powerpoint/2010/main" val="1130619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r>
              <a:rPr lang="en-US" sz="8000" dirty="0" smtClean="0"/>
              <a:t>PART 1</a:t>
            </a:r>
          </a:p>
        </p:txBody>
      </p:sp>
      <p:sp>
        <p:nvSpPr>
          <p:cNvPr id="17411" name="Rectangle 7"/>
          <p:cNvSpPr>
            <a:spLocks noGrp="1" noChangeArrowheads="1"/>
          </p:cNvSpPr>
          <p:nvPr>
            <p:ph type="subTitle" idx="1"/>
          </p:nvPr>
        </p:nvSpPr>
        <p:spPr/>
        <p:txBody>
          <a:bodyPr/>
          <a:lstStyle/>
          <a:p>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7</a:t>
            </a:fld>
            <a:endParaRPr lang="en-US" dirty="0"/>
          </a:p>
        </p:txBody>
      </p:sp>
    </p:spTree>
    <p:extLst>
      <p:ext uri="{BB962C8B-B14F-4D97-AF65-F5344CB8AC3E}">
        <p14:creationId xmlns:p14="http://schemas.microsoft.com/office/powerpoint/2010/main" val="80976102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r>
              <a:rPr lang="en-US" sz="8000" dirty="0" smtClean="0"/>
              <a:t>PART 3</a:t>
            </a:r>
          </a:p>
        </p:txBody>
      </p:sp>
      <p:sp>
        <p:nvSpPr>
          <p:cNvPr id="17411" name="Rectangle 7"/>
          <p:cNvSpPr>
            <a:spLocks noGrp="1" noChangeArrowheads="1"/>
          </p:cNvSpPr>
          <p:nvPr>
            <p:ph type="subTitle" idx="1"/>
          </p:nvPr>
        </p:nvSpPr>
        <p:spPr/>
        <p:txBody>
          <a:bodyPr/>
          <a:lstStyle/>
          <a:p>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70</a:t>
            </a:fld>
            <a:endParaRPr lang="en-US" dirty="0"/>
          </a:p>
        </p:txBody>
      </p:sp>
      <p:sp>
        <p:nvSpPr>
          <p:cNvPr id="5" name="Subtitle 6"/>
          <p:cNvSpPr txBox="1">
            <a:spLocks/>
          </p:cNvSpPr>
          <p:nvPr/>
        </p:nvSpPr>
        <p:spPr bwMode="auto">
          <a:xfrm>
            <a:off x="2819400" y="4267200"/>
            <a:ext cx="6477000" cy="1447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1579562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a:t>
            </a:r>
            <a:r>
              <a:rPr lang="en-US" dirty="0" smtClean="0"/>
              <a:t>Systems</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Why </a:t>
            </a:r>
            <a:r>
              <a:rPr lang="en-US" dirty="0"/>
              <a:t>You Have the Advantage</a:t>
            </a:r>
          </a:p>
          <a:p>
            <a:pPr marL="457200" indent="-457200">
              <a:buFont typeface="Arial" panose="020B0604020202020204" pitchFamily="34" charset="0"/>
              <a:buChar char="•"/>
            </a:pPr>
            <a:r>
              <a:rPr lang="en-US" dirty="0"/>
              <a:t>Ring Theory &amp; Real-World Examples</a:t>
            </a:r>
          </a:p>
          <a:p>
            <a:pPr marL="457200" indent="-457200">
              <a:buFont typeface="Arial" panose="020B0604020202020204" pitchFamily="34" charset="0"/>
              <a:buChar char="•"/>
            </a:pPr>
            <a:r>
              <a:rPr lang="en-US" dirty="0"/>
              <a:t>Social Engineering</a:t>
            </a:r>
          </a:p>
          <a:p>
            <a:pPr marL="457200" indent="-457200">
              <a:buFont typeface="Arial" panose="020B0604020202020204" pitchFamily="34" charset="0"/>
              <a:buChar char="•"/>
            </a:pPr>
            <a:r>
              <a:rPr lang="en-US" dirty="0"/>
              <a:t>Resources</a:t>
            </a:r>
          </a:p>
          <a:p>
            <a:pPr marL="457200" indent="-457200">
              <a:buFont typeface="Arial" panose="020B0604020202020204" pitchFamily="34" charset="0"/>
              <a:buChar char="•"/>
            </a:pPr>
            <a:r>
              <a:rPr lang="en-US" dirty="0" smtClean="0"/>
              <a:t>Metasploit </a:t>
            </a:r>
            <a:r>
              <a:rPr lang="en-US" dirty="0"/>
              <a:t>Demonstration</a:t>
            </a:r>
          </a:p>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71</a:t>
            </a:fld>
            <a:endParaRPr lang="en-US" dirty="0"/>
          </a:p>
        </p:txBody>
      </p:sp>
    </p:spTree>
    <p:extLst>
      <p:ext uri="{BB962C8B-B14F-4D97-AF65-F5344CB8AC3E}">
        <p14:creationId xmlns:p14="http://schemas.microsoft.com/office/powerpoint/2010/main" val="4419450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is Hard.</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72</a:t>
            </a:fld>
            <a:endParaRPr lang="en-US" dirty="0"/>
          </a:p>
        </p:txBody>
      </p:sp>
    </p:spTree>
    <p:extLst>
      <p:ext uri="{BB962C8B-B14F-4D97-AF65-F5344CB8AC3E}">
        <p14:creationId xmlns:p14="http://schemas.microsoft.com/office/powerpoint/2010/main" val="424650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5543" y="250572"/>
            <a:ext cx="4911942" cy="362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5940" y="2450845"/>
            <a:ext cx="5082395" cy="427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294967295"/>
          </p:nvPr>
        </p:nvSpPr>
        <p:spPr>
          <a:xfrm>
            <a:off x="8685852" y="6490334"/>
            <a:ext cx="383748" cy="376767"/>
          </a:xfrm>
          <a:prstGeom prst="rect">
            <a:avLst/>
          </a:prstGeom>
        </p:spPr>
        <p:txBody>
          <a:bodyPr/>
          <a:lstStyle/>
          <a:p>
            <a:fld id="{DD2367F5-6DE3-4638-8A58-03EF968D19DC}" type="slidenum">
              <a:rPr lang="en-US" smtClean="0"/>
              <a:pPr/>
              <a:t>73</a:t>
            </a:fld>
            <a:endParaRPr 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4492" y="4197454"/>
            <a:ext cx="3101975" cy="220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4491" y="439409"/>
            <a:ext cx="7873832" cy="5877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6540142"/>
            <a:ext cx="9147077" cy="276999"/>
          </a:xfrm>
          <a:prstGeom prst="rect">
            <a:avLst/>
          </a:prstGeom>
          <a:noFill/>
        </p:spPr>
        <p:txBody>
          <a:bodyPr wrap="square" rtlCol="0">
            <a:spAutoFit/>
          </a:bodyPr>
          <a:lstStyle/>
          <a:p>
            <a:r>
              <a:rPr lang="en-US" sz="1200" dirty="0"/>
              <a:t>Images Source: http://www.white.at/projectjennifer/images/forumad/Azorian_forumad.jpg</a:t>
            </a:r>
          </a:p>
        </p:txBody>
      </p:sp>
      <p:pic>
        <p:nvPicPr>
          <p:cNvPr id="2057" name="Picture 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7863" y="-16387"/>
            <a:ext cx="7946069" cy="687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65543" y="924862"/>
            <a:ext cx="7734300" cy="5750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582659" y="42865"/>
            <a:ext cx="7564418" cy="5646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r="15124"/>
          <a:stretch/>
        </p:blipFill>
        <p:spPr bwMode="auto">
          <a:xfrm>
            <a:off x="-3077" y="-42123"/>
            <a:ext cx="9147077" cy="6925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196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7"/>
                                        </p:tgtEl>
                                        <p:attrNameLst>
                                          <p:attrName>style.visibility</p:attrName>
                                        </p:attrNameLst>
                                      </p:cBhvr>
                                      <p:to>
                                        <p:strVal val="visible"/>
                                      </p:to>
                                    </p:set>
                                    <p:animEffect transition="in" filter="fade">
                                      <p:cBhvr>
                                        <p:cTn id="12" dur="500"/>
                                        <p:tgtEl>
                                          <p:spTgt spid="2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fade">
                                      <p:cBhvr>
                                        <p:cTn id="27"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Why You Have the </a:t>
            </a:r>
            <a:r>
              <a:rPr lang="en-US" dirty="0" smtClean="0"/>
              <a:t>Advantage</a:t>
            </a:r>
            <a:endParaRPr lang="en-US" dirty="0"/>
          </a:p>
        </p:txBody>
      </p:sp>
      <p:sp>
        <p:nvSpPr>
          <p:cNvPr id="9" name="Text Placeholder 8"/>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74</a:t>
            </a:fld>
            <a:endParaRPr lang="en-US" dirty="0"/>
          </a:p>
        </p:txBody>
      </p:sp>
    </p:spTree>
    <p:extLst>
      <p:ext uri="{BB962C8B-B14F-4D97-AF65-F5344CB8AC3E}">
        <p14:creationId xmlns:p14="http://schemas.microsoft.com/office/powerpoint/2010/main" val="19394928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75</a:t>
            </a:fld>
            <a:endParaRPr lang="en-US" dirty="0"/>
          </a:p>
        </p:txBody>
      </p:sp>
      <p:sp>
        <p:nvSpPr>
          <p:cNvPr id="3" name="Content Placeholder 2"/>
          <p:cNvSpPr>
            <a:spLocks noGrp="1"/>
          </p:cNvSpPr>
          <p:nvPr>
            <p:ph idx="1"/>
          </p:nvPr>
        </p:nvSpPr>
        <p:spPr/>
        <p:txBody>
          <a:bodyPr anchor="ctr"/>
          <a:lstStyle/>
          <a:p>
            <a:r>
              <a:rPr lang="en-US" dirty="0" smtClean="0"/>
              <a:t>Complexity</a:t>
            </a:r>
          </a:p>
          <a:p>
            <a:r>
              <a:rPr lang="en-US" dirty="0" smtClean="0"/>
              <a:t>Psychology</a:t>
            </a:r>
          </a:p>
          <a:p>
            <a:r>
              <a:rPr lang="en-US" dirty="0" smtClean="0"/>
              <a:t>Supply Chain</a:t>
            </a:r>
          </a:p>
          <a:p>
            <a:r>
              <a:rPr lang="en-US" dirty="0" smtClean="0"/>
              <a:t>Skill Set</a:t>
            </a:r>
          </a:p>
          <a:p>
            <a:r>
              <a:rPr lang="en-US" dirty="0" smtClean="0"/>
              <a:t>Resources</a:t>
            </a:r>
          </a:p>
          <a:p>
            <a:r>
              <a:rPr lang="en-US" dirty="0" smtClean="0"/>
              <a:t>Time</a:t>
            </a:r>
          </a:p>
          <a:p>
            <a:r>
              <a:rPr lang="en-US" dirty="0" smtClean="0"/>
              <a:t>Politics</a:t>
            </a:r>
          </a:p>
          <a:p>
            <a:r>
              <a:rPr lang="en-US" dirty="0" smtClean="0"/>
              <a:t>Naivety </a:t>
            </a:r>
            <a:endParaRPr lang="en-US" dirty="0"/>
          </a:p>
        </p:txBody>
      </p:sp>
    </p:spTree>
    <p:extLst>
      <p:ext uri="{BB962C8B-B14F-4D97-AF65-F5344CB8AC3E}">
        <p14:creationId xmlns:p14="http://schemas.microsoft.com/office/powerpoint/2010/main" val="30753698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t>Open Security Foundation:  </a:t>
            </a:r>
            <a:r>
              <a:rPr lang="en-US" sz="1800" dirty="0" err="1"/>
              <a:t>datalossdb</a:t>
            </a:r>
            <a:r>
              <a:rPr lang="en-US" sz="1800" dirty="0"/>
              <a:t> and </a:t>
            </a:r>
            <a:r>
              <a:rPr lang="en-US" sz="1800" dirty="0" err="1"/>
              <a:t>osvdb</a:t>
            </a:r>
            <a:r>
              <a:rPr lang="en-US" sz="1800" dirty="0"/>
              <a:t>  (</a:t>
            </a:r>
            <a:r>
              <a:rPr lang="en-US" sz="1800" u="sng" dirty="0">
                <a:hlinkClick r:id="rId3"/>
              </a:rPr>
              <a:t>http://www.opensecurityfoundation.org/</a:t>
            </a:r>
            <a:r>
              <a:rPr lang="en-US" sz="1800" dirty="0"/>
              <a:t> )</a:t>
            </a:r>
          </a:p>
          <a:p>
            <a:r>
              <a:rPr lang="en-US" sz="1800" dirty="0"/>
              <a:t>Computer Security Institute (CSI):  </a:t>
            </a:r>
            <a:r>
              <a:rPr lang="en-US" sz="1800" u="sng" dirty="0">
                <a:hlinkClick r:id="rId4"/>
              </a:rPr>
              <a:t>http://gocsi.com/</a:t>
            </a:r>
            <a:r>
              <a:rPr lang="en-US" sz="1800" dirty="0"/>
              <a:t>	</a:t>
            </a:r>
          </a:p>
          <a:p>
            <a:r>
              <a:rPr lang="en-US" sz="1800" dirty="0"/>
              <a:t>Office of Inadequate Security:  </a:t>
            </a:r>
            <a:r>
              <a:rPr lang="en-US" sz="1800" u="sng" dirty="0">
                <a:hlinkClick r:id="rId5"/>
              </a:rPr>
              <a:t>http://www.databreaches.net/</a:t>
            </a:r>
            <a:r>
              <a:rPr lang="en-US" sz="1800" dirty="0"/>
              <a:t> </a:t>
            </a:r>
          </a:p>
          <a:p>
            <a:r>
              <a:rPr lang="en-US" sz="1800" dirty="0"/>
              <a:t>Identity Theft Resource Center: </a:t>
            </a:r>
            <a:r>
              <a:rPr lang="en-US" sz="1800" u="sng" dirty="0">
                <a:hlinkClick r:id="rId6"/>
              </a:rPr>
              <a:t>http://www.idtheftcenter.org/</a:t>
            </a:r>
            <a:endParaRPr lang="en-US" sz="1800" dirty="0"/>
          </a:p>
          <a:p>
            <a:r>
              <a:rPr lang="en-US" sz="1800" dirty="0" smtClean="0"/>
              <a:t>ISACA: </a:t>
            </a:r>
            <a:r>
              <a:rPr lang="en-US" sz="1800" u="sng" dirty="0" smtClean="0">
                <a:hlinkClick r:id="rId7"/>
              </a:rPr>
              <a:t>www.isaca.org</a:t>
            </a:r>
            <a:r>
              <a:rPr lang="en-US" sz="1800" dirty="0" smtClean="0"/>
              <a:t> </a:t>
            </a:r>
            <a:endParaRPr lang="en-US" sz="1800" dirty="0"/>
          </a:p>
          <a:p>
            <a:r>
              <a:rPr lang="en-US" sz="1800" dirty="0"/>
              <a:t>ISSA:	</a:t>
            </a:r>
            <a:r>
              <a:rPr lang="en-US" sz="1800" u="sng" dirty="0">
                <a:hlinkClick r:id="rId8"/>
              </a:rPr>
              <a:t>www.issa.org</a:t>
            </a:r>
            <a:endParaRPr lang="en-US" sz="1800" dirty="0"/>
          </a:p>
          <a:p>
            <a:r>
              <a:rPr lang="en-US" sz="1800" dirty="0" err="1"/>
              <a:t>Mitre</a:t>
            </a:r>
            <a:r>
              <a:rPr lang="en-US" sz="1800" dirty="0"/>
              <a:t> </a:t>
            </a:r>
            <a:r>
              <a:rPr lang="en-US" sz="1800" dirty="0" smtClean="0"/>
              <a:t>Corporation: </a:t>
            </a:r>
            <a:r>
              <a:rPr lang="en-US" sz="1800" u="sng" dirty="0" smtClean="0">
                <a:hlinkClick r:id="rId9"/>
              </a:rPr>
              <a:t>www.mitre.org</a:t>
            </a:r>
            <a:r>
              <a:rPr lang="en-US" sz="1800" dirty="0" smtClean="0"/>
              <a:t> </a:t>
            </a:r>
            <a:endParaRPr lang="en-US" sz="1800" dirty="0"/>
          </a:p>
          <a:p>
            <a:r>
              <a:rPr lang="en-US" sz="1800" dirty="0"/>
              <a:t>OWASP: </a:t>
            </a:r>
            <a:r>
              <a:rPr lang="en-US" sz="1800" u="sng" dirty="0">
                <a:hlinkClick r:id="rId10"/>
              </a:rPr>
              <a:t>http://owasp.com/index.php/Main_Page</a:t>
            </a:r>
            <a:endParaRPr lang="en-US" sz="1800" dirty="0"/>
          </a:p>
          <a:p>
            <a:r>
              <a:rPr lang="en-US" sz="1800" dirty="0"/>
              <a:t>Privacy Rights Clearing House: </a:t>
            </a:r>
            <a:r>
              <a:rPr lang="en-US" sz="1800" u="sng" dirty="0" smtClean="0">
                <a:hlinkClick r:id="rId11"/>
              </a:rPr>
              <a:t>http</a:t>
            </a:r>
            <a:r>
              <a:rPr lang="en-US" sz="1800" u="sng" dirty="0">
                <a:hlinkClick r:id="rId11"/>
              </a:rPr>
              <a:t>://www.privacyrights.org/</a:t>
            </a:r>
            <a:r>
              <a:rPr lang="en-US" sz="1800" dirty="0"/>
              <a:t> </a:t>
            </a:r>
          </a:p>
          <a:p>
            <a:r>
              <a:rPr lang="en-US" sz="1800" dirty="0" smtClean="0"/>
              <a:t>SANS: </a:t>
            </a:r>
            <a:r>
              <a:rPr lang="en-US" sz="1800" u="sng" dirty="0" smtClean="0">
                <a:hlinkClick r:id="rId12"/>
              </a:rPr>
              <a:t>www.sans.org</a:t>
            </a:r>
            <a:endParaRPr lang="en-US" sz="1800" dirty="0"/>
          </a:p>
          <a:p>
            <a:r>
              <a:rPr lang="en-US" sz="1800" dirty="0"/>
              <a:t>The </a:t>
            </a:r>
            <a:r>
              <a:rPr lang="en-US" sz="1800" dirty="0" err="1"/>
              <a:t>Ponemon</a:t>
            </a:r>
            <a:r>
              <a:rPr lang="en-US" sz="1800" dirty="0"/>
              <a:t> Institute:  </a:t>
            </a:r>
            <a:r>
              <a:rPr lang="en-US" sz="1800" u="sng" dirty="0">
                <a:hlinkClick r:id="rId13"/>
              </a:rPr>
              <a:t>www.ponemon.org</a:t>
            </a:r>
            <a:r>
              <a:rPr lang="en-US" sz="1800" dirty="0"/>
              <a:t> </a:t>
            </a:r>
            <a:endParaRPr lang="en-US" sz="1800" dirty="0" smtClean="0"/>
          </a:p>
          <a:p>
            <a:r>
              <a:rPr lang="en-US" sz="1800" dirty="0">
                <a:hlinkClick r:id="rId14"/>
              </a:rPr>
              <a:t>www.databreachcalculator.com</a:t>
            </a:r>
            <a:r>
              <a:rPr lang="en-US" sz="1800" dirty="0"/>
              <a:t>.</a:t>
            </a:r>
          </a:p>
        </p:txBody>
      </p:sp>
      <p:sp>
        <p:nvSpPr>
          <p:cNvPr id="3" name="Title 2"/>
          <p:cNvSpPr>
            <a:spLocks noGrp="1"/>
          </p:cNvSpPr>
          <p:nvPr>
            <p:ph type="title"/>
          </p:nvPr>
        </p:nvSpPr>
        <p:spPr/>
        <p:txBody>
          <a:bodyPr/>
          <a:lstStyle/>
          <a:p>
            <a:r>
              <a:rPr lang="en-US" dirty="0" smtClean="0"/>
              <a:t>Data Breach Sources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76</a:t>
            </a:fld>
            <a:endParaRPr lang="en-US"/>
          </a:p>
        </p:txBody>
      </p:sp>
      <p:sp>
        <p:nvSpPr>
          <p:cNvPr id="5" name="TextBox 4"/>
          <p:cNvSpPr txBox="1"/>
          <p:nvPr/>
        </p:nvSpPr>
        <p:spPr>
          <a:xfrm>
            <a:off x="381000" y="6096000"/>
            <a:ext cx="8077200" cy="369332"/>
          </a:xfrm>
          <a:prstGeom prst="rect">
            <a:avLst/>
          </a:prstGeom>
          <a:noFill/>
        </p:spPr>
        <p:txBody>
          <a:bodyPr wrap="square" rtlCol="0">
            <a:spAutoFit/>
          </a:bodyPr>
          <a:lstStyle/>
          <a:p>
            <a:r>
              <a:rPr lang="en-US" dirty="0" smtClean="0"/>
              <a:t>List Compiled by: Patrick </a:t>
            </a:r>
            <a:r>
              <a:rPr lang="en-US" dirty="0" err="1" smtClean="0"/>
              <a:t>Florer</a:t>
            </a:r>
            <a:endParaRPr lang="en-US" dirty="0"/>
          </a:p>
        </p:txBody>
      </p:sp>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3884400" y="5822640"/>
              <a:ext cx="360" cy="18360"/>
            </p14:xfrm>
          </p:contentPart>
        </mc:Choice>
        <mc:Fallback xmlns="">
          <p:pic>
            <p:nvPicPr>
              <p:cNvPr id="8" name="Ink 7"/>
              <p:cNvPicPr/>
              <p:nvPr/>
            </p:nvPicPr>
            <p:blipFill>
              <a:blip r:embed="rId16"/>
              <a:stretch>
                <a:fillRect/>
              </a:stretch>
            </p:blipFill>
            <p:spPr>
              <a:xfrm>
                <a:off x="3868560" y="5759280"/>
                <a:ext cx="32400" cy="145080"/>
              </a:xfrm>
              <a:prstGeom prst="rect">
                <a:avLst/>
              </a:prstGeom>
            </p:spPr>
          </p:pic>
        </mc:Fallback>
      </mc:AlternateContent>
    </p:spTree>
    <p:extLst>
      <p:ext uri="{BB962C8B-B14F-4D97-AF65-F5344CB8AC3E}">
        <p14:creationId xmlns:p14="http://schemas.microsoft.com/office/powerpoint/2010/main" val="8259195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Ring Theory &amp; Real-World Examples</a:t>
            </a:r>
          </a:p>
        </p:txBody>
      </p:sp>
      <p:sp>
        <p:nvSpPr>
          <p:cNvPr id="9" name="Text Placeholder 8"/>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77</a:t>
            </a:fld>
            <a:endParaRPr lang="en-US" dirty="0"/>
          </a:p>
        </p:txBody>
      </p:sp>
    </p:spTree>
    <p:extLst>
      <p:ext uri="{BB962C8B-B14F-4D97-AF65-F5344CB8AC3E}">
        <p14:creationId xmlns:p14="http://schemas.microsoft.com/office/powerpoint/2010/main" val="26544411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Social Engineering</a:t>
            </a:r>
          </a:p>
        </p:txBody>
      </p:sp>
      <p:sp>
        <p:nvSpPr>
          <p:cNvPr id="9" name="Text Placeholder 8"/>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78</a:t>
            </a:fld>
            <a:endParaRPr lang="en-US" dirty="0"/>
          </a:p>
        </p:txBody>
      </p:sp>
    </p:spTree>
    <p:extLst>
      <p:ext uri="{BB962C8B-B14F-4D97-AF65-F5344CB8AC3E}">
        <p14:creationId xmlns:p14="http://schemas.microsoft.com/office/powerpoint/2010/main" val="9277316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www.7-network.com/Joom2/images/social-engineering.png"/>
          <p:cNvPicPr>
            <a:picLocks noChangeAspect="1" noChangeArrowheads="1"/>
          </p:cNvPicPr>
          <p:nvPr/>
        </p:nvPicPr>
        <p:blipFill rotWithShape="1">
          <a:blip r:embed="rId2">
            <a:extLst>
              <a:ext uri="{28A0092B-C50C-407E-A947-70E740481C1C}">
                <a14:useLocalDpi xmlns:a14="http://schemas.microsoft.com/office/drawing/2010/main" val="0"/>
              </a:ext>
            </a:extLst>
          </a:blip>
          <a:srcRect t="21074" b="10887"/>
          <a:stretch/>
        </p:blipFill>
        <p:spPr bwMode="auto">
          <a:xfrm>
            <a:off x="372521" y="3465365"/>
            <a:ext cx="8253845"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FB124A42-3BFC-4002-A422-5D3896DD5E41}" type="slidenum">
              <a:rPr lang="en-US" smtClean="0"/>
              <a:pPr/>
              <a:t>79</a:t>
            </a:fld>
            <a:endParaRPr lang="en-US" dirty="0"/>
          </a:p>
        </p:txBody>
      </p:sp>
      <p:pic>
        <p:nvPicPr>
          <p:cNvPr id="3" name="Picture 2"/>
          <p:cNvPicPr>
            <a:picLocks noChangeAspect="1"/>
          </p:cNvPicPr>
          <p:nvPr/>
        </p:nvPicPr>
        <p:blipFill>
          <a:blip r:embed="rId3"/>
          <a:stretch>
            <a:fillRect/>
          </a:stretch>
        </p:blipFill>
        <p:spPr>
          <a:xfrm>
            <a:off x="228600" y="381000"/>
            <a:ext cx="8610600" cy="1931102"/>
          </a:xfrm>
          <a:prstGeom prst="rect">
            <a:avLst/>
          </a:prstGeom>
        </p:spPr>
      </p:pic>
      <p:pic>
        <p:nvPicPr>
          <p:cNvPr id="6146" name="Picture 2" descr="https://www.cybertec-security.com/wp-content/uploads/2014/11/social-engineer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55" y="3397827"/>
            <a:ext cx="8659091" cy="216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02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148"/>
                                        </p:tgtEl>
                                        <p:attrNameLst>
                                          <p:attrName>style.visibility</p:attrName>
                                        </p:attrNameLst>
                                      </p:cBhvr>
                                      <p:to>
                                        <p:strVal val="visible"/>
                                      </p:to>
                                    </p:set>
                                    <p:anim calcmode="lin" valueType="num">
                                      <p:cBhvr>
                                        <p:cTn id="14" dur="500" fill="hold"/>
                                        <p:tgtEl>
                                          <p:spTgt spid="6148"/>
                                        </p:tgtEl>
                                        <p:attrNameLst>
                                          <p:attrName>ppt_w</p:attrName>
                                        </p:attrNameLst>
                                      </p:cBhvr>
                                      <p:tavLst>
                                        <p:tav tm="0">
                                          <p:val>
                                            <p:fltVal val="0"/>
                                          </p:val>
                                        </p:tav>
                                        <p:tav tm="100000">
                                          <p:val>
                                            <p:strVal val="#ppt_w"/>
                                          </p:val>
                                        </p:tav>
                                      </p:tavLst>
                                    </p:anim>
                                    <p:anim calcmode="lin" valueType="num">
                                      <p:cBhvr>
                                        <p:cTn id="15" dur="500" fill="hold"/>
                                        <p:tgtEl>
                                          <p:spTgt spid="6148"/>
                                        </p:tgtEl>
                                        <p:attrNameLst>
                                          <p:attrName>ppt_h</p:attrName>
                                        </p:attrNameLst>
                                      </p:cBhvr>
                                      <p:tavLst>
                                        <p:tav tm="0">
                                          <p:val>
                                            <p:fltVal val="0"/>
                                          </p:val>
                                        </p:tav>
                                        <p:tav tm="100000">
                                          <p:val>
                                            <p:strVal val="#ppt_h"/>
                                          </p:val>
                                        </p:tav>
                                      </p:tavLst>
                                    </p:anim>
                                    <p:animEffect transition="in" filter="fade">
                                      <p:cBhvr>
                                        <p:cTn id="16" dur="500"/>
                                        <p:tgtEl>
                                          <p:spTgt spid="6148"/>
                                        </p:tgtEl>
                                      </p:cBhvr>
                                    </p:animEffect>
                                  </p:childTnLst>
                                </p:cTn>
                              </p:par>
                              <p:par>
                                <p:cTn id="17" presetID="1" presetClass="exit" presetSubtype="0" fill="hold" nodeType="withEffect">
                                  <p:stCondLst>
                                    <p:cond delay="0"/>
                                  </p:stCondLst>
                                  <p:childTnLst>
                                    <p:set>
                                      <p:cBhvr>
                                        <p:cTn id="18" dur="1" fill="hold">
                                          <p:stCondLst>
                                            <p:cond delay="0"/>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Infosec Speed Drill</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Introductions</a:t>
            </a:r>
          </a:p>
          <a:p>
            <a:pPr marL="457200" indent="-457200">
              <a:buFont typeface="Arial" panose="020B0604020202020204" pitchFamily="34" charset="0"/>
              <a:buChar char="•"/>
            </a:pPr>
            <a:r>
              <a:rPr lang="en-US" dirty="0" smtClean="0"/>
              <a:t>Tales from the Crypt </a:t>
            </a:r>
          </a:p>
          <a:p>
            <a:pPr marL="457200" indent="-457200">
              <a:buFont typeface="Arial" panose="020B0604020202020204" pitchFamily="34" charset="0"/>
              <a:buChar char="•"/>
            </a:pPr>
            <a:r>
              <a:rPr lang="en-US" dirty="0" smtClean="0"/>
              <a:t>Why Security is Hot</a:t>
            </a:r>
          </a:p>
          <a:p>
            <a:pPr marL="457200" indent="-457200">
              <a:buFont typeface="Arial" panose="020B0604020202020204" pitchFamily="34" charset="0"/>
              <a:buChar char="•"/>
            </a:pPr>
            <a:r>
              <a:rPr lang="en-US" dirty="0" smtClean="0"/>
              <a:t>Access Control</a:t>
            </a: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8</a:t>
            </a:fld>
            <a:endParaRPr lang="en-US" dirty="0"/>
          </a:p>
        </p:txBody>
      </p:sp>
    </p:spTree>
    <p:extLst>
      <p:ext uri="{BB962C8B-B14F-4D97-AF65-F5344CB8AC3E}">
        <p14:creationId xmlns:p14="http://schemas.microsoft.com/office/powerpoint/2010/main" val="13414936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Resources</a:t>
            </a:r>
          </a:p>
        </p:txBody>
      </p:sp>
      <p:sp>
        <p:nvSpPr>
          <p:cNvPr id="9" name="Text Placeholder 8"/>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80</a:t>
            </a:fld>
            <a:endParaRPr lang="en-US" dirty="0"/>
          </a:p>
        </p:txBody>
      </p:sp>
    </p:spTree>
    <p:extLst>
      <p:ext uri="{BB962C8B-B14F-4D97-AF65-F5344CB8AC3E}">
        <p14:creationId xmlns:p14="http://schemas.microsoft.com/office/powerpoint/2010/main" val="35058106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t>Open Source Security Testing Methodology Manual</a:t>
            </a:r>
          </a:p>
          <a:p>
            <a:pPr lvl="1"/>
            <a:r>
              <a:rPr lang="en-US" dirty="0" smtClean="0"/>
              <a:t>(OSSTMM) </a:t>
            </a:r>
          </a:p>
          <a:p>
            <a:pPr lvl="1"/>
            <a:r>
              <a:rPr lang="en-US" dirty="0" smtClean="0">
                <a:hlinkClick r:id="rId3"/>
              </a:rPr>
              <a:t>http://www.isecom.org/</a:t>
            </a:r>
            <a:r>
              <a:rPr lang="en-US" dirty="0" smtClean="0"/>
              <a:t> </a:t>
            </a:r>
          </a:p>
          <a:p>
            <a:r>
              <a:rPr lang="en-US" dirty="0" smtClean="0"/>
              <a:t>NIST National Institute of Standards and Technology </a:t>
            </a:r>
          </a:p>
          <a:p>
            <a:pPr lvl="1"/>
            <a:r>
              <a:rPr lang="en-US" dirty="0" smtClean="0"/>
              <a:t>(SP 800-42) Guideline on Network Security Testing</a:t>
            </a:r>
            <a:endParaRPr lang="en-US" dirty="0"/>
          </a:p>
          <a:p>
            <a:pPr lvl="1"/>
            <a:r>
              <a:rPr lang="en-US" dirty="0" smtClean="0">
                <a:hlinkClick r:id="rId4"/>
              </a:rPr>
              <a:t>http://csrc.ncsl.nist.gov/publications/nistpubs/index.html</a:t>
            </a:r>
            <a:r>
              <a:rPr lang="en-US" dirty="0" smtClean="0"/>
              <a:t> </a:t>
            </a:r>
          </a:p>
          <a:p>
            <a:r>
              <a:rPr lang="en-US" dirty="0" smtClean="0"/>
              <a:t>Federal Financial Institutions Examination Council (FFIEC)</a:t>
            </a:r>
          </a:p>
          <a:p>
            <a:pPr lvl="1"/>
            <a:r>
              <a:rPr lang="en-US" dirty="0" smtClean="0"/>
              <a:t>Information Technology Examination</a:t>
            </a:r>
            <a:endParaRPr lang="en-US" dirty="0"/>
          </a:p>
          <a:p>
            <a:pPr lvl="1"/>
            <a:r>
              <a:rPr lang="en-US" dirty="0" smtClean="0">
                <a:hlinkClick r:id="rId5"/>
              </a:rPr>
              <a:t>http://www.ffiec.gov/ffiecinfobase/index.html</a:t>
            </a:r>
            <a:r>
              <a:rPr lang="en-US" dirty="0" smtClean="0"/>
              <a:t>  4FFIEC</a:t>
            </a:r>
          </a:p>
          <a:p>
            <a:r>
              <a:rPr lang="en-US" dirty="0" smtClean="0"/>
              <a:t>Information Security Booklet</a:t>
            </a:r>
          </a:p>
          <a:p>
            <a:pPr lvl="1"/>
            <a:r>
              <a:rPr lang="en-US" dirty="0" smtClean="0"/>
              <a:t>Information Systems Security Assessment Framework (ISSAF)</a:t>
            </a:r>
            <a:endParaRPr lang="en-US" dirty="0"/>
          </a:p>
          <a:p>
            <a:pPr lvl="1"/>
            <a:r>
              <a:rPr lang="en-US" dirty="0" smtClean="0">
                <a:hlinkClick r:id="rId6"/>
              </a:rPr>
              <a:t>http://www.oissg.org/</a:t>
            </a:r>
            <a:r>
              <a:rPr lang="en-US" dirty="0" smtClean="0"/>
              <a:t> </a:t>
            </a:r>
            <a:endParaRPr lang="en-US" dirty="0"/>
          </a:p>
        </p:txBody>
      </p:sp>
      <p:sp>
        <p:nvSpPr>
          <p:cNvPr id="3" name="Title 2"/>
          <p:cNvSpPr>
            <a:spLocks noGrp="1"/>
          </p:cNvSpPr>
          <p:nvPr>
            <p:ph type="title"/>
          </p:nvPr>
        </p:nvSpPr>
        <p:spPr/>
        <p:txBody>
          <a:bodyPr/>
          <a:lstStyle/>
          <a:p>
            <a:r>
              <a:rPr lang="en-US" dirty="0" smtClean="0"/>
              <a:t>Penetration Testing Methodologies</a:t>
            </a:r>
            <a:endParaRPr lang="en-US" dirty="0"/>
          </a:p>
        </p:txBody>
      </p:sp>
      <p:sp>
        <p:nvSpPr>
          <p:cNvPr id="4" name="Slide Number Placeholder 3"/>
          <p:cNvSpPr>
            <a:spLocks noGrp="1"/>
          </p:cNvSpPr>
          <p:nvPr>
            <p:ph type="sldNum" sz="quarter" idx="10"/>
          </p:nvPr>
        </p:nvSpPr>
        <p:spPr/>
        <p:txBody>
          <a:bodyPr/>
          <a:lstStyle/>
          <a:p>
            <a:fld id="{AABEECE8-92CF-4770-A0E5-EF923A788CBC}" type="slidenum">
              <a:rPr lang="en-US" smtClean="0"/>
              <a:pPr/>
              <a:t>81</a:t>
            </a:fld>
            <a:endParaRPr lang="en-US"/>
          </a:p>
        </p:txBody>
      </p:sp>
    </p:spTree>
    <p:extLst>
      <p:ext uri="{BB962C8B-B14F-4D97-AF65-F5344CB8AC3E}">
        <p14:creationId xmlns:p14="http://schemas.microsoft.com/office/powerpoint/2010/main" val="33783144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Metasploit Demonstration</a:t>
            </a:r>
          </a:p>
        </p:txBody>
      </p:sp>
      <p:sp>
        <p:nvSpPr>
          <p:cNvPr id="9" name="Text Placeholder 8"/>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82</a:t>
            </a:fld>
            <a:endParaRPr lang="en-US" dirty="0"/>
          </a:p>
        </p:txBody>
      </p:sp>
    </p:spTree>
    <p:extLst>
      <p:ext uri="{BB962C8B-B14F-4D97-AF65-F5344CB8AC3E}">
        <p14:creationId xmlns:p14="http://schemas.microsoft.com/office/powerpoint/2010/main" val="10273290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Resources</a:t>
            </a:r>
            <a:endParaRPr lang="en-US" dirty="0"/>
          </a:p>
        </p:txBody>
      </p:sp>
      <p:sp>
        <p:nvSpPr>
          <p:cNvPr id="4" name="Content Placeholder 3"/>
          <p:cNvSpPr>
            <a:spLocks noGrp="1"/>
          </p:cNvSpPr>
          <p:nvPr>
            <p:ph type="body" idx="1"/>
          </p:nvPr>
        </p:nvSpPr>
        <p:spPr/>
        <p:txBody>
          <a:bodyPr/>
          <a:lstStyle/>
          <a:p>
            <a:endParaRPr lang="en-US" dirty="0"/>
          </a:p>
        </p:txBody>
      </p:sp>
      <p:sp>
        <p:nvSpPr>
          <p:cNvPr id="2" name="Slide Number Placeholder 1"/>
          <p:cNvSpPr>
            <a:spLocks noGrp="1"/>
          </p:cNvSpPr>
          <p:nvPr>
            <p:ph type="sldNum" sz="quarter" idx="4"/>
          </p:nvPr>
        </p:nvSpPr>
        <p:spPr/>
        <p:txBody>
          <a:bodyPr/>
          <a:lstStyle/>
          <a:p>
            <a:fld id="{FB124A42-3BFC-4002-A422-5D3896DD5E41}" type="slidenum">
              <a:rPr lang="en-US" smtClean="0"/>
              <a:pPr/>
              <a:t>83</a:t>
            </a:fld>
            <a:endParaRPr lang="en-US" dirty="0"/>
          </a:p>
        </p:txBody>
      </p:sp>
    </p:spTree>
    <p:extLst>
      <p:ext uri="{BB962C8B-B14F-4D97-AF65-F5344CB8AC3E}">
        <p14:creationId xmlns:p14="http://schemas.microsoft.com/office/powerpoint/2010/main" val="22120449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84</a:t>
            </a:fld>
            <a:endParaRPr lang="en-US" dirty="0"/>
          </a:p>
        </p:txBody>
      </p:sp>
      <p:sp>
        <p:nvSpPr>
          <p:cNvPr id="3" name="Title 2"/>
          <p:cNvSpPr>
            <a:spLocks noGrp="1"/>
          </p:cNvSpPr>
          <p:nvPr>
            <p:ph type="title"/>
          </p:nvPr>
        </p:nvSpPr>
        <p:spPr/>
        <p:txBody>
          <a:bodyPr/>
          <a:lstStyle/>
          <a:p>
            <a:r>
              <a:rPr lang="en-US" dirty="0" smtClean="0"/>
              <a:t>Resources</a:t>
            </a:r>
            <a:endParaRPr lang="en-US" dirty="0"/>
          </a:p>
        </p:txBody>
      </p:sp>
      <p:sp>
        <p:nvSpPr>
          <p:cNvPr id="4" name="Content Placeholder 3"/>
          <p:cNvSpPr>
            <a:spLocks noGrp="1"/>
          </p:cNvSpPr>
          <p:nvPr>
            <p:ph idx="1"/>
          </p:nvPr>
        </p:nvSpPr>
        <p:spPr/>
        <p:txBody>
          <a:bodyPr/>
          <a:lstStyle/>
          <a:p>
            <a:r>
              <a:rPr lang="en-US" dirty="0">
                <a:hlinkClick r:id="rId2"/>
              </a:rPr>
              <a:t>https://</a:t>
            </a:r>
            <a:r>
              <a:rPr lang="en-US" dirty="0" smtClean="0">
                <a:hlinkClick r:id="rId2"/>
              </a:rPr>
              <a:t>www.metasploit.com</a:t>
            </a:r>
            <a:endParaRPr lang="en-US" dirty="0" smtClean="0"/>
          </a:p>
          <a:p>
            <a:endParaRPr lang="en-US" dirty="0"/>
          </a:p>
        </p:txBody>
      </p:sp>
    </p:spTree>
    <p:extLst>
      <p:ext uri="{BB962C8B-B14F-4D97-AF65-F5344CB8AC3E}">
        <p14:creationId xmlns:p14="http://schemas.microsoft.com/office/powerpoint/2010/main" val="28547209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85</a:t>
            </a:fld>
            <a:endParaRPr lang="en-US" dirty="0"/>
          </a:p>
        </p:txBody>
      </p:sp>
    </p:spTree>
    <p:extLst>
      <p:ext uri="{BB962C8B-B14F-4D97-AF65-F5344CB8AC3E}">
        <p14:creationId xmlns:p14="http://schemas.microsoft.com/office/powerpoint/2010/main" val="14341777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86</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23049105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87</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88</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89</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9</a:t>
            </a:fld>
            <a:endParaRPr lang="en-US" dirty="0"/>
          </a:p>
        </p:txBody>
      </p:sp>
    </p:spTree>
    <p:extLst>
      <p:ext uri="{BB962C8B-B14F-4D97-AF65-F5344CB8AC3E}">
        <p14:creationId xmlns:p14="http://schemas.microsoft.com/office/powerpoint/2010/main" val="1507691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One Time Password Token Type</a:t>
            </a:r>
          </a:p>
        </p:txBody>
      </p:sp>
      <p:sp>
        <p:nvSpPr>
          <p:cNvPr id="66563" name="Rectangle 3"/>
          <p:cNvSpPr>
            <a:spLocks noGrp="1" noChangeArrowheads="1"/>
          </p:cNvSpPr>
          <p:nvPr>
            <p:ph idx="1"/>
          </p:nvPr>
        </p:nvSpPr>
        <p:spPr/>
        <p:txBody>
          <a:bodyPr/>
          <a:lstStyle/>
          <a:p>
            <a:pPr>
              <a:buNone/>
            </a:pPr>
            <a:r>
              <a:rPr lang="en-US" dirty="0" smtClean="0"/>
              <a:t>One time passwords are one of two types that we are about to discuss.</a:t>
            </a:r>
          </a:p>
          <a:p>
            <a:pPr lvl="1"/>
            <a:r>
              <a:rPr lang="en-US" dirty="0" smtClean="0"/>
              <a:t>Synchronous </a:t>
            </a:r>
          </a:p>
          <a:p>
            <a:pPr lvl="1"/>
            <a:r>
              <a:rPr lang="en-US" dirty="0" smtClean="0"/>
              <a:t>Asynchronous</a:t>
            </a:r>
          </a:p>
          <a:p>
            <a:pPr>
              <a:buNone/>
            </a:pPr>
            <a:endParaRPr lang="en-US" dirty="0" smtClean="0"/>
          </a:p>
        </p:txBody>
      </p:sp>
    </p:spTree>
    <p:extLst>
      <p:ext uri="{BB962C8B-B14F-4D97-AF65-F5344CB8AC3E}">
        <p14:creationId xmlns:p14="http://schemas.microsoft.com/office/powerpoint/2010/main" val="34664703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sz="4800" dirty="0" smtClean="0"/>
              <a:t>Synchronous One Time Password</a:t>
            </a:r>
            <a:endParaRPr lang="en-US" dirty="0" smtClean="0"/>
          </a:p>
        </p:txBody>
      </p:sp>
      <p:sp>
        <p:nvSpPr>
          <p:cNvPr id="66563" name="Rectangle 3"/>
          <p:cNvSpPr>
            <a:spLocks noGrp="1" noChangeArrowheads="1"/>
          </p:cNvSpPr>
          <p:nvPr>
            <p:ph idx="1"/>
          </p:nvPr>
        </p:nvSpPr>
        <p:spPr/>
        <p:txBody>
          <a:bodyPr/>
          <a:lstStyle/>
          <a:p>
            <a:pPr>
              <a:buNone/>
            </a:pPr>
            <a:r>
              <a:rPr lang="en-US" dirty="0" smtClean="0"/>
              <a:t>Synchronous – uses time to synchronize between token and authentication server</a:t>
            </a:r>
          </a:p>
          <a:p>
            <a:pPr lvl="1"/>
            <a:r>
              <a:rPr lang="en-US" dirty="0" smtClean="0"/>
              <a:t>Clocks must be synchronized!</a:t>
            </a:r>
          </a:p>
          <a:p>
            <a:pPr lvl="1"/>
            <a:r>
              <a:rPr lang="en-US" dirty="0" smtClean="0"/>
              <a:t>Can also use counter-sync which a button is pushed that increments values on the token and the server</a:t>
            </a:r>
          </a:p>
          <a:p>
            <a:endParaRPr lang="en-US" dirty="0" smtClean="0"/>
          </a:p>
        </p:txBody>
      </p:sp>
    </p:spTree>
    <p:extLst>
      <p:ext uri="{BB962C8B-B14F-4D97-AF65-F5344CB8AC3E}">
        <p14:creationId xmlns:p14="http://schemas.microsoft.com/office/powerpoint/2010/main" val="37604099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a:bodyPr>
          <a:lstStyle/>
          <a:p>
            <a:pPr eaLnBrk="1" hangingPunct="1"/>
            <a:r>
              <a:rPr lang="en-US" sz="4000" dirty="0" smtClean="0"/>
              <a:t>Synchronous One Time Password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789800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http://ts1.mm.bing.net/th?&amp;id=HN.607999122647679349&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732516"/>
            <a:ext cx="1905000" cy="1047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630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Asynchronous </a:t>
            </a:r>
            <a:r>
              <a:rPr lang="en-US" dirty="0" smtClean="0"/>
              <a:t>OTP</a:t>
            </a:r>
          </a:p>
        </p:txBody>
      </p:sp>
      <p:sp>
        <p:nvSpPr>
          <p:cNvPr id="68611" name="Rectangle 3"/>
          <p:cNvSpPr>
            <a:spLocks noGrp="1" noChangeArrowheads="1"/>
          </p:cNvSpPr>
          <p:nvPr>
            <p:ph idx="1"/>
          </p:nvPr>
        </p:nvSpPr>
        <p:spPr/>
        <p:txBody>
          <a:bodyPr/>
          <a:lstStyle/>
          <a:p>
            <a:pPr>
              <a:buNone/>
            </a:pPr>
            <a:r>
              <a:rPr lang="en-US" dirty="0" smtClean="0"/>
              <a:t>Asynchronous</a:t>
            </a:r>
          </a:p>
          <a:p>
            <a:pPr lvl="1"/>
            <a:r>
              <a:rPr lang="en-US" dirty="0" smtClean="0"/>
              <a:t>Challenge response</a:t>
            </a:r>
          </a:p>
          <a:p>
            <a:pPr lvl="2"/>
            <a:r>
              <a:rPr lang="en-US" dirty="0" smtClean="0"/>
              <a:t>Auth sends a challenge (a random value called a nonce)* </a:t>
            </a:r>
          </a:p>
          <a:p>
            <a:pPr lvl="2"/>
            <a:r>
              <a:rPr lang="en-US" dirty="0" smtClean="0"/>
              <a:t>User enters nonce into token, along with PIN</a:t>
            </a:r>
          </a:p>
          <a:p>
            <a:pPr lvl="2"/>
            <a:r>
              <a:rPr lang="en-US" dirty="0" smtClean="0"/>
              <a:t>Token encrypts nonce and returns value</a:t>
            </a:r>
          </a:p>
          <a:p>
            <a:pPr lvl="2"/>
            <a:r>
              <a:rPr lang="en-US" dirty="0" smtClean="0"/>
              <a:t>Users inputs value into workstation</a:t>
            </a:r>
          </a:p>
          <a:p>
            <a:pPr lvl="2"/>
            <a:r>
              <a:rPr lang="en-US" dirty="0" smtClean="0"/>
              <a:t>If server can decrypt then you are good.</a:t>
            </a:r>
          </a:p>
        </p:txBody>
      </p:sp>
    </p:spTree>
    <p:extLst>
      <p:ext uri="{BB962C8B-B14F-4D97-AF65-F5344CB8AC3E}">
        <p14:creationId xmlns:p14="http://schemas.microsoft.com/office/powerpoint/2010/main" val="29884913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Challenge OTP</a:t>
            </a:r>
          </a:p>
        </p:txBody>
      </p:sp>
      <p:pic>
        <p:nvPicPr>
          <p:cNvPr id="69635" name="Picture 3" descr="challenge-smart-card"/>
          <p:cNvPicPr>
            <a:picLocks noChangeAspect="1" noChangeArrowheads="1"/>
          </p:cNvPicPr>
          <p:nvPr/>
        </p:nvPicPr>
        <p:blipFill>
          <a:blip r:embed="rId2" cstate="print"/>
          <a:srcRect/>
          <a:stretch>
            <a:fillRect/>
          </a:stretch>
        </p:blipFill>
        <p:spPr bwMode="auto">
          <a:xfrm>
            <a:off x="762000" y="1676400"/>
            <a:ext cx="6934200" cy="4577321"/>
          </a:xfrm>
          <a:prstGeom prst="rect">
            <a:avLst/>
          </a:prstGeom>
          <a:noFill/>
          <a:ln w="9525">
            <a:noFill/>
            <a:miter lim="800000"/>
            <a:headEnd/>
            <a:tailEnd/>
          </a:ln>
        </p:spPr>
      </p:pic>
    </p:spTree>
    <p:extLst>
      <p:ext uri="{BB962C8B-B14F-4D97-AF65-F5344CB8AC3E}">
        <p14:creationId xmlns:p14="http://schemas.microsoft.com/office/powerpoint/2010/main" val="26951437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Other Types of Authentication</a:t>
            </a:r>
          </a:p>
        </p:txBody>
      </p:sp>
      <p:sp>
        <p:nvSpPr>
          <p:cNvPr id="70659" name="Rectangle 3"/>
          <p:cNvSpPr>
            <a:spLocks noGrp="1" noChangeArrowheads="1"/>
          </p:cNvSpPr>
          <p:nvPr>
            <p:ph idx="1"/>
          </p:nvPr>
        </p:nvSpPr>
        <p:spPr/>
        <p:txBody>
          <a:bodyPr/>
          <a:lstStyle/>
          <a:p>
            <a:pPr>
              <a:buNone/>
            </a:pPr>
            <a:r>
              <a:rPr lang="en-US" dirty="0" smtClean="0"/>
              <a:t>Other types of Authentication that we are about to discuss are</a:t>
            </a:r>
          </a:p>
          <a:p>
            <a:r>
              <a:rPr lang="en-US" dirty="0" smtClean="0"/>
              <a:t>Digital Signatures</a:t>
            </a:r>
          </a:p>
          <a:p>
            <a:r>
              <a:rPr lang="en-US" dirty="0" smtClean="0"/>
              <a:t>Memory Cards</a:t>
            </a:r>
          </a:p>
          <a:p>
            <a:r>
              <a:rPr lang="en-US" dirty="0" smtClean="0"/>
              <a:t>Smart Cards</a:t>
            </a:r>
          </a:p>
          <a:p>
            <a:endParaRPr lang="en-US" dirty="0" smtClean="0"/>
          </a:p>
        </p:txBody>
      </p:sp>
    </p:spTree>
    <p:extLst>
      <p:ext uri="{BB962C8B-B14F-4D97-AF65-F5344CB8AC3E}">
        <p14:creationId xmlns:p14="http://schemas.microsoft.com/office/powerpoint/2010/main" val="16195824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Digital Signatures</a:t>
            </a:r>
          </a:p>
        </p:txBody>
      </p:sp>
      <p:sp>
        <p:nvSpPr>
          <p:cNvPr id="70659" name="Rectangle 3"/>
          <p:cNvSpPr>
            <a:spLocks noGrp="1" noChangeArrowheads="1"/>
          </p:cNvSpPr>
          <p:nvPr>
            <p:ph idx="1"/>
          </p:nvPr>
        </p:nvSpPr>
        <p:spPr/>
        <p:txBody>
          <a:bodyPr/>
          <a:lstStyle/>
          <a:p>
            <a:pPr>
              <a:buNone/>
            </a:pPr>
            <a:r>
              <a:rPr lang="en-US" dirty="0" smtClean="0"/>
              <a:t>Digital Signature (talk about in more depth in chapter 8).</a:t>
            </a:r>
          </a:p>
          <a:p>
            <a:pPr lvl="1"/>
            <a:r>
              <a:rPr lang="en-US" dirty="0" smtClean="0"/>
              <a:t>Take a hash value of a message, encrypt hash with your private key</a:t>
            </a:r>
          </a:p>
          <a:p>
            <a:pPr lvl="1"/>
            <a:r>
              <a:rPr lang="en-US" dirty="0" smtClean="0"/>
              <a:t>Anyone with your public key can decrypt and verify message is from you.</a:t>
            </a:r>
          </a:p>
        </p:txBody>
      </p:sp>
    </p:spTree>
    <p:extLst>
      <p:ext uri="{BB962C8B-B14F-4D97-AF65-F5344CB8AC3E}">
        <p14:creationId xmlns:p14="http://schemas.microsoft.com/office/powerpoint/2010/main" val="31970888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Memory Cards</a:t>
            </a:r>
          </a:p>
        </p:txBody>
      </p:sp>
      <p:pic>
        <p:nvPicPr>
          <p:cNvPr id="71683" name="Picture 3" descr="credit-card-visa"/>
          <p:cNvPicPr>
            <a:picLocks noChangeAspect="1" noChangeArrowheads="1"/>
          </p:cNvPicPr>
          <p:nvPr/>
        </p:nvPicPr>
        <p:blipFill>
          <a:blip r:embed="rId2" cstate="print"/>
          <a:srcRect/>
          <a:stretch>
            <a:fillRect/>
          </a:stretch>
        </p:blipFill>
        <p:spPr bwMode="auto">
          <a:xfrm>
            <a:off x="1219200" y="1524000"/>
            <a:ext cx="6292851" cy="4719638"/>
          </a:xfrm>
          <a:prstGeom prst="rect">
            <a:avLst/>
          </a:prstGeom>
          <a:noFill/>
          <a:ln w="9525">
            <a:noFill/>
            <a:miter lim="800000"/>
            <a:headEnd/>
            <a:tailEnd/>
          </a:ln>
        </p:spPr>
      </p:pic>
    </p:spTree>
    <p:extLst>
      <p:ext uri="{BB962C8B-B14F-4D97-AF65-F5344CB8AC3E}">
        <p14:creationId xmlns:p14="http://schemas.microsoft.com/office/powerpoint/2010/main" val="36442876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Memory Cards</a:t>
            </a:r>
          </a:p>
        </p:txBody>
      </p:sp>
      <p:sp>
        <p:nvSpPr>
          <p:cNvPr id="72707" name="Rectangle 3"/>
          <p:cNvSpPr>
            <a:spLocks noGrp="1" noChangeArrowheads="1"/>
          </p:cNvSpPr>
          <p:nvPr>
            <p:ph idx="1"/>
          </p:nvPr>
        </p:nvSpPr>
        <p:spPr/>
        <p:txBody>
          <a:bodyPr/>
          <a:lstStyle/>
          <a:p>
            <a:r>
              <a:rPr lang="en-US" dirty="0" smtClean="0"/>
              <a:t>NOT a smart card</a:t>
            </a:r>
          </a:p>
          <a:p>
            <a:r>
              <a:rPr lang="en-US" dirty="0" smtClean="0"/>
              <a:t>Holds information, does NOT process</a:t>
            </a:r>
          </a:p>
          <a:p>
            <a:r>
              <a:rPr lang="en-US" dirty="0" smtClean="0"/>
              <a:t>A memory card holds authentication info, usually you’ll want to pair this with a PIN… WHY?</a:t>
            </a:r>
          </a:p>
          <a:p>
            <a:r>
              <a:rPr lang="en-US" dirty="0" smtClean="0"/>
              <a:t>A credit card or ATM card is a type of memory card, so is a key/swipe card </a:t>
            </a:r>
          </a:p>
          <a:p>
            <a:r>
              <a:rPr lang="en-US" dirty="0" smtClean="0"/>
              <a:t>Usually insecure, easily copied.*</a:t>
            </a:r>
          </a:p>
        </p:txBody>
      </p:sp>
    </p:spTree>
    <p:extLst>
      <p:ext uri="{BB962C8B-B14F-4D97-AF65-F5344CB8AC3E}">
        <p14:creationId xmlns:p14="http://schemas.microsoft.com/office/powerpoint/2010/main" val="3200918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4325</Words>
  <Application>Microsoft Office PowerPoint</Application>
  <PresentationFormat>On-screen Show (4:3)</PresentationFormat>
  <Paragraphs>625</Paragraphs>
  <Slides>111</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111</vt:i4>
      </vt:variant>
    </vt:vector>
  </HeadingPairs>
  <TitlesOfParts>
    <vt:vector size="123" baseType="lpstr">
      <vt:lpstr>Batang</vt:lpstr>
      <vt:lpstr>MS PGothic</vt:lpstr>
      <vt:lpstr>Arial</vt:lpstr>
      <vt:lpstr>Arial Black</vt:lpstr>
      <vt:lpstr>Bookman Old Style</vt:lpstr>
      <vt:lpstr>Calibri</vt:lpstr>
      <vt:lpstr>Century Gothic</vt:lpstr>
      <vt:lpstr>Courier New</vt:lpstr>
      <vt:lpstr>Gisha</vt:lpstr>
      <vt:lpstr>Tahoma</vt:lpstr>
      <vt:lpstr>Wingdings</vt:lpstr>
      <vt:lpstr>SMU Slide TEMPLATE 20100603.ver01a</vt:lpstr>
      <vt:lpstr>Secure IT!</vt:lpstr>
      <vt:lpstr>ITS Summer Academy Secure IT!</vt:lpstr>
      <vt:lpstr>PowerPoint Presentation</vt:lpstr>
      <vt:lpstr>Your Instructor… Chris Davis! Um. Who?! </vt:lpstr>
      <vt:lpstr>Today's Agenda</vt:lpstr>
      <vt:lpstr>Eight Goals for This Discussion</vt:lpstr>
      <vt:lpstr>PART 1</vt:lpstr>
      <vt:lpstr>Infosec Speed Drill</vt:lpstr>
      <vt:lpstr>Introductions</vt:lpstr>
      <vt:lpstr>PowerPoint Presentation</vt:lpstr>
      <vt:lpstr>Tales from the Crypt </vt:lpstr>
      <vt:lpstr>A Walk on the Wild Side.  Tales from the Crypt.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Security is Hot</vt:lpstr>
      <vt:lpstr>PowerPoint Presentation</vt:lpstr>
      <vt:lpstr>PowerPoint Presentation</vt:lpstr>
      <vt:lpstr>Access Control</vt:lpstr>
      <vt:lpstr>Understand This. It’s this simple.  </vt:lpstr>
      <vt:lpstr>Components of Access Control </vt:lpstr>
      <vt:lpstr>Identification </vt:lpstr>
      <vt:lpstr>Identity Management IS HARD. </vt:lpstr>
      <vt:lpstr>Authentication</vt:lpstr>
      <vt:lpstr>Strong Authentication</vt:lpstr>
      <vt:lpstr>Authorization</vt:lpstr>
      <vt:lpstr>Accounting or Auditing</vt:lpstr>
      <vt:lpstr>Passwords</vt:lpstr>
      <vt:lpstr>Passwords</vt:lpstr>
      <vt:lpstr>Problems with Passwords </vt:lpstr>
      <vt:lpstr>PART 2</vt:lpstr>
      <vt:lpstr>Breaking Passwords</vt:lpstr>
      <vt:lpstr>Top 10 Password Cracking Methods</vt:lpstr>
      <vt:lpstr>Top 10 Password Cracking Methods</vt:lpstr>
      <vt:lpstr>CAIN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Offline NT Password &amp; Registry Editor</vt:lpstr>
      <vt:lpstr>Offline NT Password &amp; Registry Editor</vt:lpstr>
      <vt:lpstr>Creating Strong Passwords</vt:lpstr>
      <vt:lpstr>Password Management</vt:lpstr>
      <vt:lpstr>Passphrases</vt:lpstr>
      <vt:lpstr>One Time Password</vt:lpstr>
      <vt:lpstr>The Myth of Creating Strong Passwords</vt:lpstr>
      <vt:lpstr>Static Keys Can Be Copied</vt:lpstr>
      <vt:lpstr>Storing Unique Passwords</vt:lpstr>
      <vt:lpstr>PowerPoint Presentation</vt:lpstr>
      <vt:lpstr>PowerPoint Presentation</vt:lpstr>
      <vt:lpstr>PowerPoint Presentation</vt:lpstr>
      <vt:lpstr>PowerPoint Presentation</vt:lpstr>
      <vt:lpstr>PowerPoint Presentation</vt:lpstr>
      <vt:lpstr>PowerPoint Presentation</vt:lpstr>
      <vt:lpstr>PART 3</vt:lpstr>
      <vt:lpstr>Breaking Systems</vt:lpstr>
      <vt:lpstr>Engineering is Hard.</vt:lpstr>
      <vt:lpstr>PowerPoint Presentation</vt:lpstr>
      <vt:lpstr>Why You Have the Advantage</vt:lpstr>
      <vt:lpstr>PowerPoint Presentation</vt:lpstr>
      <vt:lpstr>Data Breach Sources</vt:lpstr>
      <vt:lpstr>Ring Theory &amp; Real-World Examples</vt:lpstr>
      <vt:lpstr>Social Engineering</vt:lpstr>
      <vt:lpstr>PowerPoint Presentation</vt:lpstr>
      <vt:lpstr>Resources</vt:lpstr>
      <vt:lpstr>Penetration Testing Methodologies</vt:lpstr>
      <vt:lpstr>Metasploit Demonstration</vt:lpstr>
      <vt:lpstr>Resources</vt:lpstr>
      <vt:lpstr>Resources</vt:lpstr>
      <vt:lpstr>Final Thoughts</vt:lpstr>
      <vt:lpstr>Final Thoughts</vt:lpstr>
      <vt:lpstr>PowerPoint Presentation</vt:lpstr>
      <vt:lpstr>From Authorities to Audits</vt:lpstr>
      <vt:lpstr>Effectively Managed IT Controls</vt:lpstr>
      <vt:lpstr>Additional Materials</vt:lpstr>
      <vt:lpstr>One Time Password Token Type</vt:lpstr>
      <vt:lpstr>Synchronous One Time Password</vt:lpstr>
      <vt:lpstr>Synchronous One Time Password</vt:lpstr>
      <vt:lpstr>Asynchronous OTP</vt:lpstr>
      <vt:lpstr>Challenge OTP</vt:lpstr>
      <vt:lpstr>Other Types of Authentication</vt:lpstr>
      <vt:lpstr>Digital Signatures</vt:lpstr>
      <vt:lpstr>Memory Cards</vt:lpstr>
      <vt:lpstr>Memory Cards</vt:lpstr>
      <vt:lpstr>Smart Card</vt:lpstr>
      <vt:lpstr>Smart Card</vt:lpstr>
      <vt:lpstr>PowerPoint Presentation</vt:lpstr>
      <vt:lpstr>Smart Card Attacks</vt:lpstr>
      <vt:lpstr>Smart Card Attacks</vt:lpstr>
      <vt:lpstr>Smart Card Attacks</vt:lpstr>
      <vt:lpstr>Access Control Layers</vt:lpstr>
      <vt:lpstr> Controls and Control Types* </vt:lpstr>
      <vt:lpstr>Administrative Controls</vt:lpstr>
      <vt:lpstr>Physical Controls</vt:lpstr>
      <vt:lpstr>Technical or Logical controls</vt:lpstr>
      <vt:lpstr>Summary of Access Control Layers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2016-06-21T16:09:27Z</dcterms:modified>
</cp:coreProperties>
</file>